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>
  <p:sldMasterIdLst>
    <p:sldMasterId id="2147483696" r:id="rId4"/>
  </p:sldMasterIdLst>
  <p:notesMasterIdLst>
    <p:notesMasterId r:id="rId49"/>
  </p:notesMasterIdLst>
  <p:sldIdLst>
    <p:sldId id="256" r:id="rId5"/>
    <p:sldId id="257" r:id="rId6"/>
    <p:sldId id="263" r:id="rId7"/>
    <p:sldId id="319" r:id="rId8"/>
    <p:sldId id="317" r:id="rId9"/>
    <p:sldId id="259" r:id="rId10"/>
    <p:sldId id="260" r:id="rId11"/>
    <p:sldId id="316" r:id="rId12"/>
    <p:sldId id="266" r:id="rId13"/>
    <p:sldId id="291" r:id="rId14"/>
    <p:sldId id="308" r:id="rId15"/>
    <p:sldId id="293" r:id="rId16"/>
    <p:sldId id="286" r:id="rId17"/>
    <p:sldId id="296" r:id="rId18"/>
    <p:sldId id="282" r:id="rId19"/>
    <p:sldId id="284" r:id="rId20"/>
    <p:sldId id="292" r:id="rId21"/>
    <p:sldId id="289" r:id="rId22"/>
    <p:sldId id="288" r:id="rId23"/>
    <p:sldId id="258" r:id="rId24"/>
    <p:sldId id="261" r:id="rId25"/>
    <p:sldId id="287" r:id="rId26"/>
    <p:sldId id="306" r:id="rId27"/>
    <p:sldId id="280" r:id="rId28"/>
    <p:sldId id="277" r:id="rId29"/>
    <p:sldId id="309" r:id="rId30"/>
    <p:sldId id="262" r:id="rId31"/>
    <p:sldId id="264" r:id="rId32"/>
    <p:sldId id="311" r:id="rId33"/>
    <p:sldId id="265" r:id="rId34"/>
    <p:sldId id="267" r:id="rId35"/>
    <p:sldId id="290" r:id="rId36"/>
    <p:sldId id="295" r:id="rId37"/>
    <p:sldId id="298" r:id="rId38"/>
    <p:sldId id="299" r:id="rId39"/>
    <p:sldId id="300" r:id="rId40"/>
    <p:sldId id="313" r:id="rId41"/>
    <p:sldId id="312" r:id="rId42"/>
    <p:sldId id="302" r:id="rId43"/>
    <p:sldId id="303" r:id="rId44"/>
    <p:sldId id="304" r:id="rId45"/>
    <p:sldId id="268" r:id="rId46"/>
    <p:sldId id="315" r:id="rId47"/>
    <p:sldId id="318" r:id="rId48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50"/>
      <p:bold r:id="rId51"/>
      <p:italic r:id="rId52"/>
      <p:boldItalic r:id="rId53"/>
    </p:embeddedFont>
    <p:embeddedFont>
      <p:font typeface="Comic Sans MS" panose="030F0702030302020204" pitchFamily="66" charset="0"/>
      <p:regular r:id="rId54"/>
      <p:bold r:id="rId55"/>
      <p:italic r:id="rId56"/>
      <p:boldItalic r:id="rId57"/>
    </p:embeddedFont>
    <p:embeddedFont>
      <p:font typeface="Lucida Sans Unicode" panose="020B0602030504020204" pitchFamily="34" charset="0"/>
      <p:regular r:id="rId58"/>
    </p:embeddedFont>
    <p:embeddedFont>
      <p:font typeface="Verdana" panose="020B0604030504040204" pitchFamily="34" charset="0"/>
      <p:regular r:id="rId59"/>
      <p:bold r:id="rId60"/>
      <p:italic r:id="rId61"/>
      <p:boldItalic r:id="rId62"/>
    </p:embeddedFont>
    <p:embeddedFont>
      <p:font typeface="Wingdings 2" panose="05020102010507070707" pitchFamily="18" charset="2"/>
      <p:regular r:id="rId63"/>
    </p:embeddedFont>
    <p:embeddedFont>
      <p:font typeface="Wingdings 3" panose="05040102010807070707" pitchFamily="18" charset="2"/>
      <p:regular r:id="rId64"/>
    </p:embeddedFont>
  </p:embeddedFontLst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aitlin Salter" initials="CS" lastIdx="6" clrIdx="0">
    <p:extLst>
      <p:ext uri="{19B8F6BF-5375-455C-9EA6-DF929625EA0E}">
        <p15:presenceInfo xmlns:p15="http://schemas.microsoft.com/office/powerpoint/2012/main" userId="S-1-5-21-1177238915-789336058-1202660629-2992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4627" autoAdjust="0"/>
  </p:normalViewPr>
  <p:slideViewPr>
    <p:cSldViewPr>
      <p:cViewPr varScale="1">
        <p:scale>
          <a:sx n="119" d="100"/>
          <a:sy n="119" d="100"/>
        </p:scale>
        <p:origin x="259" y="91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38" d="100"/>
          <a:sy n="38" d="100"/>
        </p:scale>
        <p:origin x="-1530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font" Target="fonts/font1.fntdata"/><Relationship Id="rId55" Type="http://schemas.openxmlformats.org/officeDocument/2006/relationships/font" Target="fonts/font6.fntdata"/><Relationship Id="rId63" Type="http://schemas.openxmlformats.org/officeDocument/2006/relationships/font" Target="fonts/font14.fntdata"/><Relationship Id="rId68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font" Target="fonts/font4.fntdata"/><Relationship Id="rId58" Type="http://schemas.openxmlformats.org/officeDocument/2006/relationships/font" Target="fonts/font9.fntdata"/><Relationship Id="rId66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notesMaster" Target="notesMasters/notesMaster1.xml"/><Relationship Id="rId57" Type="http://schemas.openxmlformats.org/officeDocument/2006/relationships/font" Target="fonts/font8.fntdata"/><Relationship Id="rId61" Type="http://schemas.openxmlformats.org/officeDocument/2006/relationships/font" Target="fonts/font12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font" Target="fonts/font3.fntdata"/><Relationship Id="rId60" Type="http://schemas.openxmlformats.org/officeDocument/2006/relationships/font" Target="fonts/font11.fntdata"/><Relationship Id="rId65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font" Target="fonts/font7.fntdata"/><Relationship Id="rId64" Type="http://schemas.openxmlformats.org/officeDocument/2006/relationships/font" Target="fonts/font15.fntdata"/><Relationship Id="rId69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font" Target="fonts/font2.fntdata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font" Target="fonts/font10.fntdata"/><Relationship Id="rId67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font" Target="fonts/font5.fntdata"/><Relationship Id="rId62" Type="http://schemas.openxmlformats.org/officeDocument/2006/relationships/font" Target="fonts/font13.fntdata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35.xml"/><Relationship Id="rId7" Type="http://schemas.openxmlformats.org/officeDocument/2006/relationships/slide" Target="slides/slide42.xml"/><Relationship Id="rId2" Type="http://schemas.openxmlformats.org/officeDocument/2006/relationships/slide" Target="slides/slide34.xml"/><Relationship Id="rId1" Type="http://schemas.openxmlformats.org/officeDocument/2006/relationships/slide" Target="slides/slide25.xml"/><Relationship Id="rId6" Type="http://schemas.openxmlformats.org/officeDocument/2006/relationships/slide" Target="slides/slide40.xml"/><Relationship Id="rId5" Type="http://schemas.openxmlformats.org/officeDocument/2006/relationships/slide" Target="slides/slide39.xml"/><Relationship Id="rId4" Type="http://schemas.openxmlformats.org/officeDocument/2006/relationships/slide" Target="slides/slide3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286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245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682C519F-EF83-4E36-A4EB-AE5B25D895AC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7207032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2C519F-EF83-4E36-A4EB-AE5B25D895AC}" type="slidenum">
              <a:rPr lang="en-GB" smtClean="0"/>
              <a:pPr>
                <a:defRPr/>
              </a:pPr>
              <a:t>1</a:t>
            </a:fld>
            <a:endParaRPr lang="en-GB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2C519F-EF83-4E36-A4EB-AE5B25D895AC}" type="slidenum">
              <a:rPr lang="en-GB" smtClean="0"/>
              <a:pPr>
                <a:defRPr/>
              </a:pPr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6214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2C519F-EF83-4E36-A4EB-AE5B25D895AC}" type="slidenum">
              <a:rPr lang="en-GB" smtClean="0"/>
              <a:pPr>
                <a:defRPr/>
              </a:pPr>
              <a:t>12</a:t>
            </a:fld>
            <a:endParaRPr lang="en-GB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2C519F-EF83-4E36-A4EB-AE5B25D895AC}" type="slidenum">
              <a:rPr lang="en-GB" smtClean="0"/>
              <a:pPr>
                <a:defRPr/>
              </a:pPr>
              <a:t>13</a:t>
            </a:fld>
            <a:endParaRPr lang="en-GB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2C519F-EF83-4E36-A4EB-AE5B25D895AC}" type="slidenum">
              <a:rPr lang="en-GB" smtClean="0"/>
              <a:pPr>
                <a:defRPr/>
              </a:pPr>
              <a:t>15</a:t>
            </a:fld>
            <a:endParaRPr lang="en-GB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2C519F-EF83-4E36-A4EB-AE5B25D895AC}" type="slidenum">
              <a:rPr lang="en-GB" smtClean="0"/>
              <a:pPr>
                <a:defRPr/>
              </a:pPr>
              <a:t>16</a:t>
            </a:fld>
            <a:endParaRPr lang="en-GB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2C519F-EF83-4E36-A4EB-AE5B25D895AC}" type="slidenum">
              <a:rPr lang="en-GB" smtClean="0"/>
              <a:pPr>
                <a:defRPr/>
              </a:pPr>
              <a:t>17</a:t>
            </a:fld>
            <a:endParaRPr lang="en-GB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2C519F-EF83-4E36-A4EB-AE5B25D895AC}" type="slidenum">
              <a:rPr lang="en-GB" smtClean="0"/>
              <a:pPr>
                <a:defRPr/>
              </a:pPr>
              <a:t>18</a:t>
            </a:fld>
            <a:endParaRPr lang="en-GB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2C519F-EF83-4E36-A4EB-AE5B25D895AC}" type="slidenum">
              <a:rPr lang="en-GB" smtClean="0"/>
              <a:pPr>
                <a:defRPr/>
              </a:pPr>
              <a:t>19</a:t>
            </a:fld>
            <a:endParaRPr lang="en-GB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2C519F-EF83-4E36-A4EB-AE5B25D895AC}" type="slidenum">
              <a:rPr lang="en-GB" smtClean="0"/>
              <a:pPr>
                <a:defRPr/>
              </a:pPr>
              <a:t>20</a:t>
            </a:fld>
            <a:endParaRPr lang="en-GB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2C519F-EF83-4E36-A4EB-AE5B25D895AC}" type="slidenum">
              <a:rPr lang="en-GB" smtClean="0"/>
              <a:pPr>
                <a:defRPr/>
              </a:pPr>
              <a:t>21</a:t>
            </a:fld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2C519F-EF83-4E36-A4EB-AE5B25D895AC}" type="slidenum">
              <a:rPr lang="en-GB" smtClean="0"/>
              <a:pPr>
                <a:defRPr/>
              </a:pPr>
              <a:t>2</a:t>
            </a:fld>
            <a:endParaRPr lang="en-GB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2C519F-EF83-4E36-A4EB-AE5B25D895AC}" type="slidenum">
              <a:rPr lang="en-GB" smtClean="0"/>
              <a:pPr>
                <a:defRPr/>
              </a:pPr>
              <a:t>22</a:t>
            </a:fld>
            <a:endParaRPr lang="en-GB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2C519F-EF83-4E36-A4EB-AE5B25D895AC}" type="slidenum">
              <a:rPr lang="en-GB" smtClean="0"/>
              <a:pPr>
                <a:defRPr/>
              </a:pPr>
              <a:t>23</a:t>
            </a:fld>
            <a:endParaRPr lang="en-GB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2C519F-EF83-4E36-A4EB-AE5B25D895AC}" type="slidenum">
              <a:rPr lang="en-GB" smtClean="0"/>
              <a:pPr>
                <a:defRPr/>
              </a:pPr>
              <a:t>24</a:t>
            </a:fld>
            <a:endParaRPr lang="en-GB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2C519F-EF83-4E36-A4EB-AE5B25D895AC}" type="slidenum">
              <a:rPr lang="en-GB" smtClean="0"/>
              <a:pPr>
                <a:defRPr/>
              </a:pPr>
              <a:t>25</a:t>
            </a:fld>
            <a:endParaRPr lang="en-GB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2C519F-EF83-4E36-A4EB-AE5B25D895AC}" type="slidenum">
              <a:rPr lang="en-GB" smtClean="0"/>
              <a:pPr>
                <a:defRPr/>
              </a:pPr>
              <a:t>27</a:t>
            </a:fld>
            <a:endParaRPr lang="en-GB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BAA854F-1DDD-4A8E-A4D1-56ABFD72C63C}" type="slidenum">
              <a:rPr lang="en-GB" smtClean="0"/>
              <a:pPr/>
              <a:t>28</a:t>
            </a:fld>
            <a:endParaRPr lang="en-GB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2C519F-EF83-4E36-A4EB-AE5B25D895AC}" type="slidenum">
              <a:rPr lang="en-GB" smtClean="0"/>
              <a:pPr>
                <a:defRPr/>
              </a:pPr>
              <a:t>30</a:t>
            </a:fld>
            <a:endParaRPr lang="en-GB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2C519F-EF83-4E36-A4EB-AE5B25D895AC}" type="slidenum">
              <a:rPr lang="en-GB" smtClean="0"/>
              <a:pPr>
                <a:defRPr/>
              </a:pPr>
              <a:t>31</a:t>
            </a:fld>
            <a:endParaRPr lang="en-GB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2C519F-EF83-4E36-A4EB-AE5B25D895AC}" type="slidenum">
              <a:rPr lang="en-GB" smtClean="0"/>
              <a:pPr>
                <a:defRPr/>
              </a:pPr>
              <a:t>32</a:t>
            </a:fld>
            <a:endParaRPr lang="en-GB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2C519F-EF83-4E36-A4EB-AE5B25D895A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33</a:t>
            </a:fld>
            <a:endParaRPr lang="en-GB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2C519F-EF83-4E36-A4EB-AE5B25D895AC}" type="slidenum">
              <a:rPr lang="en-GB" smtClean="0"/>
              <a:pPr>
                <a:defRPr/>
              </a:pPr>
              <a:t>3</a:t>
            </a:fld>
            <a:endParaRPr lang="en-GB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2C519F-EF83-4E36-A4EB-AE5B25D895AC}" type="slidenum">
              <a:rPr lang="en-GB" smtClean="0"/>
              <a:pPr>
                <a:defRPr/>
              </a:pPr>
              <a:t>34</a:t>
            </a:fld>
            <a:endParaRPr lang="en-GB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2C519F-EF83-4E36-A4EB-AE5B25D895AC}" type="slidenum">
              <a:rPr lang="en-GB" smtClean="0"/>
              <a:pPr>
                <a:defRPr/>
              </a:pPr>
              <a:t>35</a:t>
            </a:fld>
            <a:endParaRPr lang="en-GB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2C519F-EF83-4E36-A4EB-AE5B25D895AC}" type="slidenum">
              <a:rPr lang="en-GB" smtClean="0"/>
              <a:pPr>
                <a:defRPr/>
              </a:pPr>
              <a:t>36</a:t>
            </a:fld>
            <a:endParaRPr lang="en-GB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BAA854F-1DDD-4A8E-A4D1-56ABFD72C63C}" type="slidenum">
              <a:rPr lang="en-GB" smtClean="0"/>
              <a:pPr/>
              <a:t>37</a:t>
            </a:fld>
            <a:endParaRPr lang="en-GB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2C519F-EF83-4E36-A4EB-AE5B25D895AC}" type="slidenum">
              <a:rPr lang="en-GB" smtClean="0"/>
              <a:pPr>
                <a:defRPr/>
              </a:pPr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310161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2C519F-EF83-4E36-A4EB-AE5B25D895AC}" type="slidenum">
              <a:rPr lang="en-GB" smtClean="0"/>
              <a:pPr>
                <a:defRPr/>
              </a:pPr>
              <a:t>39</a:t>
            </a:fld>
            <a:endParaRPr lang="en-GB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2C519F-EF83-4E36-A4EB-AE5B25D895AC}" type="slidenum">
              <a:rPr lang="en-GB" smtClean="0"/>
              <a:pPr>
                <a:defRPr/>
              </a:pPr>
              <a:t>40</a:t>
            </a:fld>
            <a:endParaRPr lang="en-GB" dirty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2C519F-EF83-4E36-A4EB-AE5B25D895AC}" type="slidenum">
              <a:rPr lang="en-GB" smtClean="0"/>
              <a:pPr>
                <a:defRPr/>
              </a:pPr>
              <a:t>41</a:t>
            </a:fld>
            <a:endParaRPr lang="en-GB" dirty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2C519F-EF83-4E36-A4EB-AE5B25D895AC}" type="slidenum">
              <a:rPr lang="en-GB" smtClean="0"/>
              <a:pPr>
                <a:defRPr/>
              </a:pPr>
              <a:t>42</a:t>
            </a:fld>
            <a:endParaRPr lang="en-GB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2C519F-EF83-4E36-A4EB-AE5B25D895AC}" type="slidenum">
              <a:rPr lang="en-GB" smtClean="0"/>
              <a:pPr>
                <a:defRPr/>
              </a:pPr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76012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2C519F-EF83-4E36-A4EB-AE5B25D895AC}" type="slidenum">
              <a:rPr lang="en-GB" smtClean="0"/>
              <a:pPr>
                <a:defRPr/>
              </a:pPr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03732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2C519F-EF83-4E36-A4EB-AE5B25D895AC}" type="slidenum">
              <a:rPr lang="en-GB" smtClean="0"/>
              <a:pPr>
                <a:defRPr/>
              </a:pPr>
              <a:t>6</a:t>
            </a:fld>
            <a:endParaRPr lang="en-GB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2C519F-EF83-4E36-A4EB-AE5B25D895AC}" type="slidenum">
              <a:rPr lang="en-GB" smtClean="0"/>
              <a:pPr>
                <a:defRPr/>
              </a:pPr>
              <a:t>7</a:t>
            </a:fld>
            <a:endParaRPr lang="en-GB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2C519F-EF83-4E36-A4EB-AE5B25D895AC}" type="slidenum">
              <a:rPr lang="en-GB" smtClean="0"/>
              <a:pPr>
                <a:defRPr/>
              </a:pPr>
              <a:t>9</a:t>
            </a:fld>
            <a:endParaRPr lang="en-GB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2C519F-EF83-4E36-A4EB-AE5B25D895AC}" type="slidenum">
              <a:rPr lang="en-GB" smtClean="0"/>
              <a:pPr>
                <a:defRPr/>
              </a:pPr>
              <a:t>10</a:t>
            </a:fld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 dirty="0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endParaRPr lang="en-GB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en-GB" dirty="0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9F674850-4B80-4C66-84C7-50AA66D0AC95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B6C349-8B2C-4252-82F1-CCB072B1348D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B376A4-8D1A-4607-B179-768FEC166D41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  <a:extLst/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774AD0-893A-41F1-9973-D2B105782F08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0F2ED8-36E6-4654-8C92-FD531E0467E1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 dirty="0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020ED5-0947-4B8C-9F65-4252165E5418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E299AC-4E90-4DD6-9202-D20597D41FE0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463E18-E8A5-4E8B-8ED8-05188B58205B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14A730-9A2A-4ADC-AEF0-F0BA4F7D6211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/>
          <a:p>
            <a:pPr>
              <a:defRPr/>
            </a:pP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C66ED1-FFA1-409C-A622-E7E287104108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dirty="0"/>
              <a:t>Click icon to add picture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8138907F-8C28-4ADC-B8D9-BE9A371725B9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 dirty="0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en-US" dirty="0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en-GB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en-GB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E0ACBE5A-D655-4FF3-B61D-BF4FB334DC1E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Calibri" pitchFamily="34" charset="0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nick.rees@chem.ox.ac.uk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estrelab.com/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bruker.com/service/support-upgrades/software-downloads/nmr.html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file:///\\chem.ox.ac.uk\SRF\NMR\AVG400\setup.html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file:///\\chem.ox.ac.uk\SRF\NMR\AVH400\setup.html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file:///\\chem.ox.ac.uk\SRF\NMR\AVF400\setup.html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hyperlink" Target="file:///\\chem.ox.ac.uk\SRF\NMR\DPX200\setup.html" TargetMode="Externa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intranet.chem.ox.ac.uk/booking/default.html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hem.ox.ac.uk/samples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nmrweb.chem.ox.ac.uk/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canvas.ox.ac.uk/courses/54457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hyperlink" Target="file:///\\chem.ox.ac.uk\SRF\NMR\AVG400\setup.html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hyperlink" Target="file:///\\chem.ox.ac.uk\SRF\NMR\AVG400\setup.html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mailto:nick.rees@chem.ox.ac.uk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forms.office.com/r/h30g6LxEsT" TargetMode="External"/><Relationship Id="rId2" Type="http://schemas.openxmlformats.org/officeDocument/2006/relationships/hyperlink" Target="https://forms.office.com/e/sYyFxBKJ7e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nmrweb.chem.ox.ac.uk/" TargetMode="External"/><Relationship Id="rId5" Type="http://schemas.openxmlformats.org/officeDocument/2006/relationships/hyperlink" Target="mailto:nmrstaff@maillist.chem.ox.ac.uk" TargetMode="External"/><Relationship Id="rId4" Type="http://schemas.openxmlformats.org/officeDocument/2006/relationships/hyperlink" Target="https://outlook.office365.com/owa/calendar/SRFInductions2023@UniOxfordNexus.onmicrosoft.com/bookings/" TargetMode="Externa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3568" y="1340768"/>
            <a:ext cx="7772400" cy="720080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/>
              <a:t>Chemistry Research Laboratory</a:t>
            </a:r>
            <a:br>
              <a:rPr lang="en-GB" sz="2400" dirty="0"/>
            </a:br>
            <a:endParaRPr lang="en-GB" sz="1800" dirty="0">
              <a:solidFill>
                <a:srgbClr val="FF0000"/>
              </a:solidFill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39788" y="2204864"/>
            <a:ext cx="6864424" cy="3816424"/>
          </a:xfrm>
        </p:spPr>
        <p:txBody>
          <a:bodyPr anchor="ctr">
            <a:normAutofit/>
          </a:bodyPr>
          <a:lstStyle/>
          <a:p>
            <a:pPr algn="ctr"/>
            <a:r>
              <a:rPr lang="en-GB" sz="3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NMR Spectroscopy Facility</a:t>
            </a:r>
          </a:p>
          <a:p>
            <a:pPr algn="ctr"/>
            <a:r>
              <a:rPr lang="en-GB" sz="3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Introductory Lecture</a:t>
            </a:r>
          </a:p>
          <a:p>
            <a:pPr algn="ctr"/>
            <a:endParaRPr lang="en-GB" dirty="0">
              <a:latin typeface="Calibri" panose="020F0502020204030204" pitchFamily="34" charset="0"/>
            </a:endParaRPr>
          </a:p>
          <a:p>
            <a:pPr algn="ctr"/>
            <a:r>
              <a:rPr lang="en-GB" dirty="0" err="1">
                <a:solidFill>
                  <a:srgbClr val="0070C0"/>
                </a:solidFill>
                <a:latin typeface="Calibri" panose="020F0502020204030204" pitchFamily="34" charset="0"/>
              </a:rPr>
              <a:t>Dr.</a:t>
            </a:r>
            <a:r>
              <a:rPr lang="en-GB" dirty="0">
                <a:solidFill>
                  <a:srgbClr val="0070C0"/>
                </a:solidFill>
                <a:latin typeface="Calibri" panose="020F0502020204030204" pitchFamily="34" charset="0"/>
              </a:rPr>
              <a:t> Nick Rees</a:t>
            </a:r>
          </a:p>
          <a:p>
            <a:pPr algn="ctr"/>
            <a:endParaRPr lang="en-GB" dirty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pPr algn="ctr"/>
            <a:r>
              <a:rPr lang="en-GB" sz="1600" u="sng" dirty="0">
                <a:hlinkClick r:id="rId3"/>
              </a:rPr>
              <a:t>nick.rees@chem.ox.ac.uk</a:t>
            </a:r>
            <a:endParaRPr lang="en-GB" sz="1600" dirty="0">
              <a:latin typeface="Calibri" panose="020F0502020204030204" pitchFamily="34" charset="0"/>
            </a:endParaRPr>
          </a:p>
          <a:p>
            <a:pPr algn="ctr"/>
            <a:r>
              <a:rPr lang="en-GB" sz="2000" dirty="0">
                <a:latin typeface="Calibri" panose="020F0502020204030204" pitchFamily="34" charset="0"/>
              </a:rPr>
              <a:t>nmrweb.chem.ox.ac.uk</a:t>
            </a:r>
          </a:p>
        </p:txBody>
      </p:sp>
      <p:pic>
        <p:nvPicPr>
          <p:cNvPr id="3076" name="Picture 4" descr="chemnm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7864" y="332656"/>
            <a:ext cx="2232248" cy="109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 descr="bad_sample1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1259632" y="3526662"/>
            <a:ext cx="3811385" cy="2344189"/>
          </a:xfrm>
          <a:noFill/>
        </p:spPr>
      </p:pic>
      <p:pic>
        <p:nvPicPr>
          <p:cNvPr id="20483" name="Picture 7" descr="bad_sample2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68313" y="836613"/>
            <a:ext cx="7989887" cy="2473325"/>
          </a:xfrm>
          <a:noFill/>
        </p:spPr>
      </p:pic>
      <p:pic>
        <p:nvPicPr>
          <p:cNvPr id="3074" name="Picture 2" descr="https://encrypted-tbn3.gstatic.com/images?q=tbn:ANd9GcRunYobG152oG84pUzmlKBMpLTHJkT-UN24WlFtCzdrdiIoFNTJC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952" y="3573016"/>
            <a:ext cx="219456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GB" sz="2800" dirty="0">
                <a:solidFill>
                  <a:schemeClr val="bg1">
                    <a:lumMod val="75000"/>
                  </a:schemeClr>
                </a:solidFill>
              </a:rPr>
              <a:t>Tubes and </a:t>
            </a:r>
            <a:r>
              <a:rPr lang="en-GB" sz="2800" i="1" dirty="0" err="1">
                <a:solidFill>
                  <a:schemeClr val="bg1">
                    <a:lumMod val="75000"/>
                  </a:schemeClr>
                </a:solidFill>
              </a:rPr>
              <a:t>deuterated</a:t>
            </a:r>
            <a:r>
              <a:rPr lang="en-GB" sz="2800" dirty="0">
                <a:solidFill>
                  <a:schemeClr val="bg1">
                    <a:lumMod val="75000"/>
                  </a:schemeClr>
                </a:solidFill>
              </a:rPr>
              <a:t> solvents from stores</a:t>
            </a:r>
          </a:p>
          <a:p>
            <a:pPr>
              <a:lnSpc>
                <a:spcPct val="90000"/>
              </a:lnSpc>
            </a:pPr>
            <a:r>
              <a:rPr lang="en-GB" sz="2800" dirty="0">
                <a:solidFill>
                  <a:schemeClr val="bg1">
                    <a:lumMod val="75000"/>
                  </a:schemeClr>
                </a:solidFill>
              </a:rPr>
              <a:t>Tubes must be “</a:t>
            </a:r>
            <a:r>
              <a:rPr lang="en-GB" sz="2800" dirty="0" err="1">
                <a:solidFill>
                  <a:schemeClr val="bg1">
                    <a:lumMod val="75000"/>
                  </a:schemeClr>
                </a:solidFill>
              </a:rPr>
              <a:t>Wilmad</a:t>
            </a:r>
            <a:r>
              <a:rPr lang="en-GB" sz="2800" dirty="0">
                <a:solidFill>
                  <a:schemeClr val="bg1">
                    <a:lumMod val="75000"/>
                  </a:schemeClr>
                </a:solidFill>
              </a:rPr>
              <a:t> 507” or “</a:t>
            </a:r>
            <a:r>
              <a:rPr lang="en-GB" sz="2800" dirty="0" err="1">
                <a:solidFill>
                  <a:schemeClr val="bg1">
                    <a:lumMod val="75000"/>
                  </a:schemeClr>
                </a:solidFill>
              </a:rPr>
              <a:t>Norell</a:t>
            </a:r>
            <a:r>
              <a:rPr lang="en-GB" sz="2800" dirty="0">
                <a:solidFill>
                  <a:schemeClr val="bg1">
                    <a:lumMod val="75000"/>
                  </a:schemeClr>
                </a:solidFill>
              </a:rPr>
              <a:t> S400” grade (or equivalent) at least </a:t>
            </a:r>
          </a:p>
          <a:p>
            <a:pPr>
              <a:lnSpc>
                <a:spcPct val="90000"/>
              </a:lnSpc>
            </a:pPr>
            <a:r>
              <a:rPr lang="en-GB" sz="2800" dirty="0">
                <a:solidFill>
                  <a:schemeClr val="bg1">
                    <a:lumMod val="75000"/>
                  </a:schemeClr>
                </a:solidFill>
              </a:rPr>
              <a:t>Tubes must not be scratched or broken</a:t>
            </a:r>
          </a:p>
          <a:p>
            <a:pPr>
              <a:lnSpc>
                <a:spcPct val="90000"/>
              </a:lnSpc>
            </a:pPr>
            <a:r>
              <a:rPr lang="en-GB" sz="2800" dirty="0">
                <a:solidFill>
                  <a:schemeClr val="bg1">
                    <a:lumMod val="75000"/>
                  </a:schemeClr>
                </a:solidFill>
              </a:rPr>
              <a:t>Label tubes very carefully</a:t>
            </a:r>
          </a:p>
          <a:p>
            <a:pPr>
              <a:lnSpc>
                <a:spcPct val="90000"/>
              </a:lnSpc>
            </a:pPr>
            <a:r>
              <a:rPr lang="en-GB" sz="2800" dirty="0">
                <a:solidFill>
                  <a:schemeClr val="bg1">
                    <a:lumMod val="75000"/>
                  </a:schemeClr>
                </a:solidFill>
              </a:rPr>
              <a:t>Solutions must be correct depth (4 cm)</a:t>
            </a:r>
          </a:p>
          <a:p>
            <a:pPr>
              <a:lnSpc>
                <a:spcPct val="90000"/>
              </a:lnSpc>
            </a:pPr>
            <a:r>
              <a:rPr lang="en-GB" sz="2800" dirty="0">
                <a:solidFill>
                  <a:schemeClr val="bg1">
                    <a:lumMod val="75000"/>
                  </a:schemeClr>
                </a:solidFill>
              </a:rPr>
              <a:t>Solutions must be free from particulates</a:t>
            </a:r>
          </a:p>
          <a:p>
            <a:pPr>
              <a:lnSpc>
                <a:spcPct val="90000"/>
              </a:lnSpc>
            </a:pPr>
            <a:r>
              <a:rPr lang="en-GB" sz="2800" dirty="0"/>
              <a:t>Dry tubes carefully; acetone rinse then:</a:t>
            </a:r>
          </a:p>
          <a:p>
            <a:pPr lvl="1">
              <a:lnSpc>
                <a:spcPct val="90000"/>
              </a:lnSpc>
            </a:pPr>
            <a:r>
              <a:rPr lang="en-GB" sz="2400" dirty="0"/>
              <a:t>Leave on vacuum line for some hours</a:t>
            </a:r>
          </a:p>
          <a:p>
            <a:pPr lvl="1">
              <a:lnSpc>
                <a:spcPct val="90000"/>
              </a:lnSpc>
            </a:pPr>
            <a:r>
              <a:rPr lang="en-GB" sz="2400" dirty="0"/>
              <a:t>Lay flat in oven, 1 hour @ 100 </a:t>
            </a:r>
            <a:r>
              <a:rPr lang="en-GB" sz="2400" baseline="30000" dirty="0" err="1"/>
              <a:t>o</a:t>
            </a:r>
            <a:r>
              <a:rPr lang="en-GB" sz="2400" dirty="0" err="1"/>
              <a:t>C</a:t>
            </a:r>
            <a:r>
              <a:rPr lang="en-GB" sz="2400" dirty="0"/>
              <a:t> max</a:t>
            </a:r>
          </a:p>
          <a:p>
            <a:pPr>
              <a:lnSpc>
                <a:spcPct val="90000"/>
              </a:lnSpc>
            </a:pPr>
            <a:endParaRPr lang="en-GB" sz="2800" dirty="0"/>
          </a:p>
        </p:txBody>
      </p:sp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3. Sample Preparation</a:t>
            </a:r>
          </a:p>
        </p:txBody>
      </p:sp>
    </p:spTree>
    <p:extLst>
      <p:ext uri="{BB962C8B-B14F-4D97-AF65-F5344CB8AC3E}">
        <p14:creationId xmlns:p14="http://schemas.microsoft.com/office/powerpoint/2010/main" val="20705736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12" name="TextBox 2"/>
          <p:cNvSpPr txBox="1">
            <a:spLocks noChangeArrowheads="1"/>
          </p:cNvSpPr>
          <p:nvPr/>
        </p:nvSpPr>
        <p:spPr bwMode="auto">
          <a:xfrm>
            <a:off x="1043608" y="238126"/>
            <a:ext cx="643233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NMR Tube Cap Colours for Organic Chemistry and Chemical Biology groups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2280" y="1196752"/>
            <a:ext cx="1368152" cy="4104457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AA58A9B3-CDDF-4961-B599-4A1D99DA5C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9707817"/>
              </p:ext>
            </p:extLst>
          </p:nvPr>
        </p:nvGraphicFramePr>
        <p:xfrm>
          <a:off x="1043609" y="836713"/>
          <a:ext cx="5370023" cy="517039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35336">
                  <a:extLst>
                    <a:ext uri="{9D8B030D-6E8A-4147-A177-3AD203B41FA5}">
                      <a16:colId xmlns:a16="http://schemas.microsoft.com/office/drawing/2014/main" val="4212454220"/>
                    </a:ext>
                  </a:extLst>
                </a:gridCol>
                <a:gridCol w="983346">
                  <a:extLst>
                    <a:ext uri="{9D8B030D-6E8A-4147-A177-3AD203B41FA5}">
                      <a16:colId xmlns:a16="http://schemas.microsoft.com/office/drawing/2014/main" val="2152099570"/>
                    </a:ext>
                  </a:extLst>
                </a:gridCol>
                <a:gridCol w="1951341">
                  <a:extLst>
                    <a:ext uri="{9D8B030D-6E8A-4147-A177-3AD203B41FA5}">
                      <a16:colId xmlns:a16="http://schemas.microsoft.com/office/drawing/2014/main" val="898326808"/>
                    </a:ext>
                  </a:extLst>
                </a:gridCol>
              </a:tblGrid>
              <a:tr h="1774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Group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21" marR="5412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Floor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21" marR="5412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Colour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21" marR="54121" marT="0" marB="0" anchor="b"/>
                </a:tc>
                <a:extLst>
                  <a:ext uri="{0D108BD9-81ED-4DB2-BD59-A6C34878D82A}">
                    <a16:rowId xmlns:a16="http://schemas.microsoft.com/office/drawing/2014/main" val="3372373599"/>
                  </a:ext>
                </a:extLst>
              </a:tr>
              <a:tr h="1774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21" marR="5412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21" marR="5412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21" marR="54121" marT="0" marB="0" anchor="b"/>
                </a:tc>
                <a:extLst>
                  <a:ext uri="{0D108BD9-81ED-4DB2-BD59-A6C34878D82A}">
                    <a16:rowId xmlns:a16="http://schemas.microsoft.com/office/drawing/2014/main" val="2677948212"/>
                  </a:ext>
                </a:extLst>
              </a:tr>
              <a:tr h="1774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Professor E. A. Anderson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21" marR="5412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1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21" marR="5412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WHITE 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21" marR="54121" marT="0" marB="0" anchor="b"/>
                </a:tc>
                <a:extLst>
                  <a:ext uri="{0D108BD9-81ED-4DB2-BD59-A6C34878D82A}">
                    <a16:rowId xmlns:a16="http://schemas.microsoft.com/office/drawing/2014/main" val="3021831613"/>
                  </a:ext>
                </a:extLst>
              </a:tr>
              <a:tr h="1774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Professor J. Burton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21" marR="5412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1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21" marR="5412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YELLOW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21" marR="54121" marT="0" marB="0" anchor="b"/>
                </a:tc>
                <a:extLst>
                  <a:ext uri="{0D108BD9-81ED-4DB2-BD59-A6C34878D82A}">
                    <a16:rowId xmlns:a16="http://schemas.microsoft.com/office/drawing/2014/main" val="1998241990"/>
                  </a:ext>
                </a:extLst>
              </a:tr>
              <a:tr h="1774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Professor T. J. Donohoe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21" marR="5412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1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21" marR="5412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PURPLE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21" marR="54121" marT="0" marB="0" anchor="b"/>
                </a:tc>
                <a:extLst>
                  <a:ext uri="{0D108BD9-81ED-4DB2-BD59-A6C34878D82A}">
                    <a16:rowId xmlns:a16="http://schemas.microsoft.com/office/drawing/2014/main" val="1557945902"/>
                  </a:ext>
                </a:extLst>
              </a:tr>
              <a:tr h="1774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Professor V. Gouverneur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21" marR="5412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1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21" marR="5412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PINK + BLACK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21" marR="54121" marT="0" marB="0" anchor="b"/>
                </a:tc>
                <a:extLst>
                  <a:ext uri="{0D108BD9-81ED-4DB2-BD59-A6C34878D82A}">
                    <a16:rowId xmlns:a16="http://schemas.microsoft.com/office/drawing/2014/main" val="3204376696"/>
                  </a:ext>
                </a:extLst>
              </a:tr>
              <a:tr h="1774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Professor D. M. Hodgson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21" marR="5412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1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21" marR="5412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FUCHSIA + BLACK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21" marR="54121" marT="0" marB="0" anchor="b"/>
                </a:tc>
                <a:extLst>
                  <a:ext uri="{0D108BD9-81ED-4DB2-BD59-A6C34878D82A}">
                    <a16:rowId xmlns:a16="http://schemas.microsoft.com/office/drawing/2014/main" val="1369235039"/>
                  </a:ext>
                </a:extLst>
              </a:tr>
              <a:tr h="1774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Professor M. G. Moloney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21" marR="5412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1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21" marR="5412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GREEN + BLACK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21" marR="54121" marT="0" marB="0" anchor="b"/>
                </a:tc>
                <a:extLst>
                  <a:ext uri="{0D108BD9-81ED-4DB2-BD59-A6C34878D82A}">
                    <a16:rowId xmlns:a16="http://schemas.microsoft.com/office/drawing/2014/main" val="2196800272"/>
                  </a:ext>
                </a:extLst>
              </a:tr>
              <a:tr h="1774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Professor M. D. Smith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21" marR="5412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1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21" marR="5412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BLUE + BLACK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21" marR="54121" marT="0" marB="0" anchor="b"/>
                </a:tc>
                <a:extLst>
                  <a:ext uri="{0D108BD9-81ED-4DB2-BD59-A6C34878D82A}">
                    <a16:rowId xmlns:a16="http://schemas.microsoft.com/office/drawing/2014/main" val="2350900085"/>
                  </a:ext>
                </a:extLst>
              </a:tr>
              <a:tr h="1774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Professor M. C. Willis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21" marR="5412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1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21" marR="5412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AQUA + BLACK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21" marR="54121" marT="0" marB="0" anchor="b"/>
                </a:tc>
                <a:extLst>
                  <a:ext uri="{0D108BD9-81ED-4DB2-BD59-A6C34878D82A}">
                    <a16:rowId xmlns:a16="http://schemas.microsoft.com/office/drawing/2014/main" val="401072539"/>
                  </a:ext>
                </a:extLst>
              </a:tr>
              <a:tr h="1774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21" marR="5412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21" marR="5412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21" marR="54121" marT="0" marB="0" anchor="b"/>
                </a:tc>
                <a:extLst>
                  <a:ext uri="{0D108BD9-81ED-4DB2-BD59-A6C34878D82A}">
                    <a16:rowId xmlns:a16="http://schemas.microsoft.com/office/drawing/2014/main" val="1470474744"/>
                  </a:ext>
                </a:extLst>
              </a:tr>
              <a:tr h="1774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Professor H. L. Anderson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21" marR="5412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g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21" marR="5412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SKY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21" marR="54121" marT="0" marB="0" anchor="b"/>
                </a:tc>
                <a:extLst>
                  <a:ext uri="{0D108BD9-81ED-4DB2-BD59-A6C34878D82A}">
                    <a16:rowId xmlns:a16="http://schemas.microsoft.com/office/drawing/2014/main" val="694147847"/>
                  </a:ext>
                </a:extLst>
              </a:tr>
              <a:tr h="1774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Professor S. J. Conway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21" marR="5412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g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21" marR="5412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AQUA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21" marR="54121" marT="0" marB="0" anchor="b"/>
                </a:tc>
                <a:extLst>
                  <a:ext uri="{0D108BD9-81ED-4DB2-BD59-A6C34878D82A}">
                    <a16:rowId xmlns:a16="http://schemas.microsoft.com/office/drawing/2014/main" val="1389491984"/>
                  </a:ext>
                </a:extLst>
              </a:tr>
              <a:tr h="1774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Professor S. G. Davies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21" marR="5412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g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21" marR="5412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RED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21" marR="54121" marT="0" marB="0" anchor="b"/>
                </a:tc>
                <a:extLst>
                  <a:ext uri="{0D108BD9-81ED-4DB2-BD59-A6C34878D82A}">
                    <a16:rowId xmlns:a16="http://schemas.microsoft.com/office/drawing/2014/main" val="2413215356"/>
                  </a:ext>
                </a:extLst>
              </a:tr>
              <a:tr h="1774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Professor D. J. Dixon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21" marR="5412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g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21" marR="5412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BLACK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21" marR="54121" marT="0" marB="0" anchor="b"/>
                </a:tc>
                <a:extLst>
                  <a:ext uri="{0D108BD9-81ED-4DB2-BD59-A6C34878D82A}">
                    <a16:rowId xmlns:a16="http://schemas.microsoft.com/office/drawing/2014/main" val="685731582"/>
                  </a:ext>
                </a:extLst>
              </a:tr>
              <a:tr h="1774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Professor S. P. Fletcher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21" marR="5412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g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21" marR="5412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SKY + BLACK    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21" marR="54121" marT="0" marB="0" anchor="b"/>
                </a:tc>
                <a:extLst>
                  <a:ext uri="{0D108BD9-81ED-4DB2-BD59-A6C34878D82A}">
                    <a16:rowId xmlns:a16="http://schemas.microsoft.com/office/drawing/2014/main" val="3254855975"/>
                  </a:ext>
                </a:extLst>
              </a:tr>
              <a:tr h="1774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Professor I. McCulloch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21" marR="5412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g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21" marR="5412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RED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21" marR="54121" marT="0" marB="0" anchor="b"/>
                </a:tc>
                <a:extLst>
                  <a:ext uri="{0D108BD9-81ED-4DB2-BD59-A6C34878D82A}">
                    <a16:rowId xmlns:a16="http://schemas.microsoft.com/office/drawing/2014/main" val="2723596485"/>
                  </a:ext>
                </a:extLst>
              </a:tr>
              <a:tr h="1774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Professor J. Robertson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21" marR="5412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g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21" marR="5412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ORANGE + BLACK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21" marR="54121" marT="0" marB="0" anchor="b"/>
                </a:tc>
                <a:extLst>
                  <a:ext uri="{0D108BD9-81ED-4DB2-BD59-A6C34878D82A}">
                    <a16:rowId xmlns:a16="http://schemas.microsoft.com/office/drawing/2014/main" val="2765910463"/>
                  </a:ext>
                </a:extLst>
              </a:tr>
              <a:tr h="1774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Professor A. J. Russell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21" marR="5412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g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21" marR="5412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FUCHSIA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21" marR="54121" marT="0" marB="0" anchor="b"/>
                </a:tc>
                <a:extLst>
                  <a:ext uri="{0D108BD9-81ED-4DB2-BD59-A6C34878D82A}">
                    <a16:rowId xmlns:a16="http://schemas.microsoft.com/office/drawing/2014/main" val="1993868821"/>
                  </a:ext>
                </a:extLst>
              </a:tr>
              <a:tr h="1774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21" marR="5412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21" marR="5412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21" marR="54121" marT="0" marB="0" anchor="b"/>
                </a:tc>
                <a:extLst>
                  <a:ext uri="{0D108BD9-81ED-4DB2-BD59-A6C34878D82A}">
                    <a16:rowId xmlns:a16="http://schemas.microsoft.com/office/drawing/2014/main" val="2144210985"/>
                  </a:ext>
                </a:extLst>
              </a:tr>
              <a:tr h="1774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Professor H. Bayley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21" marR="5412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lg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21" marR="5412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PINK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21" marR="54121" marT="0" marB="0" anchor="b"/>
                </a:tc>
                <a:extLst>
                  <a:ext uri="{0D108BD9-81ED-4DB2-BD59-A6C34878D82A}">
                    <a16:rowId xmlns:a16="http://schemas.microsoft.com/office/drawing/2014/main" val="1018122063"/>
                  </a:ext>
                </a:extLst>
              </a:tr>
              <a:tr h="1774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Dr. M. J. Booth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21" marR="5412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lg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21" marR="5412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WHITE + BLACK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21" marR="54121" marT="0" marB="0" anchor="b"/>
                </a:tc>
                <a:extLst>
                  <a:ext uri="{0D108BD9-81ED-4DB2-BD59-A6C34878D82A}">
                    <a16:rowId xmlns:a16="http://schemas.microsoft.com/office/drawing/2014/main" val="3015028289"/>
                  </a:ext>
                </a:extLst>
              </a:tr>
              <a:tr h="1774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Professor B. G. Davis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21" marR="5412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lg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21" marR="5412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GREEN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21" marR="54121" marT="0" marB="0" anchor="b"/>
                </a:tc>
                <a:extLst>
                  <a:ext uri="{0D108BD9-81ED-4DB2-BD59-A6C34878D82A}">
                    <a16:rowId xmlns:a16="http://schemas.microsoft.com/office/drawing/2014/main" val="570965957"/>
                  </a:ext>
                </a:extLst>
              </a:tr>
              <a:tr h="1774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Professor C. J. Schofield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21" marR="5412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</a:rPr>
                        <a:t> </a:t>
                      </a:r>
                      <a:r>
                        <a:rPr lang="en-GB" sz="900" dirty="0" err="1">
                          <a:effectLst/>
                        </a:rPr>
                        <a:t>lg</a:t>
                      </a:r>
                      <a:endParaRPr lang="en-GB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21" marR="5412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ORANGE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21" marR="54121" marT="0" marB="0" anchor="b"/>
                </a:tc>
                <a:extLst>
                  <a:ext uri="{0D108BD9-81ED-4DB2-BD59-A6C34878D82A}">
                    <a16:rowId xmlns:a16="http://schemas.microsoft.com/office/drawing/2014/main" val="2042152964"/>
                  </a:ext>
                </a:extLst>
              </a:tr>
              <a:tr h="1774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21" marR="5412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21" marR="5412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21" marR="54121" marT="0" marB="0" anchor="b"/>
                </a:tc>
                <a:extLst>
                  <a:ext uri="{0D108BD9-81ED-4DB2-BD59-A6C34878D82A}">
                    <a16:rowId xmlns:a16="http://schemas.microsoft.com/office/drawing/2014/main" val="3152338703"/>
                  </a:ext>
                </a:extLst>
              </a:tr>
              <a:tr h="1774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Professor T. Brown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21" marR="5412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GB" sz="9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21" marR="5412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BLUE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21" marR="54121" marT="0" marB="0" anchor="b"/>
                </a:tc>
                <a:extLst>
                  <a:ext uri="{0D108BD9-81ED-4DB2-BD59-A6C34878D82A}">
                    <a16:rowId xmlns:a16="http://schemas.microsoft.com/office/drawing/2014/main" val="1406208014"/>
                  </a:ext>
                </a:extLst>
              </a:tr>
              <a:tr h="557706"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</a:rPr>
                        <a:t>AQUA, BLACK, BLUE, FUCHSIA, GREEN, ORANGE, PINK, PURPLE, RED, SKY, WHITE, YELLOW</a:t>
                      </a:r>
                      <a:endParaRPr lang="en-GB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21" marR="54121" marT="0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398681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GB" sz="2400" dirty="0"/>
              <a:t>Rule of thumb for high-quality spectra (</a:t>
            </a:r>
            <a:r>
              <a:rPr lang="en-GB" sz="2400" b="1" i="1" dirty="0"/>
              <a:t>minimum</a:t>
            </a:r>
            <a:r>
              <a:rPr lang="en-GB" sz="2400" dirty="0"/>
              <a:t>):</a:t>
            </a:r>
          </a:p>
          <a:p>
            <a:pPr>
              <a:lnSpc>
                <a:spcPct val="90000"/>
              </a:lnSpc>
            </a:pPr>
            <a:endParaRPr lang="en-GB" sz="2400" dirty="0"/>
          </a:p>
          <a:p>
            <a:pPr>
              <a:lnSpc>
                <a:spcPct val="90000"/>
              </a:lnSpc>
            </a:pPr>
            <a:r>
              <a:rPr lang="en-GB" sz="2800" dirty="0"/>
              <a:t>400 MHz Open-access spectrometers:</a:t>
            </a:r>
          </a:p>
          <a:p>
            <a:pPr lvl="1">
              <a:lnSpc>
                <a:spcPct val="90000"/>
              </a:lnSpc>
            </a:pPr>
            <a:r>
              <a:rPr lang="en-GB" sz="2400" dirty="0"/>
              <a:t>Proton &amp; 2D COSY: 2 mgs</a:t>
            </a:r>
          </a:p>
          <a:p>
            <a:pPr lvl="1">
              <a:lnSpc>
                <a:spcPct val="90000"/>
              </a:lnSpc>
            </a:pPr>
            <a:r>
              <a:rPr lang="en-GB" sz="2400" dirty="0"/>
              <a:t>2D H-C HSQC: 10 mgs</a:t>
            </a:r>
          </a:p>
          <a:p>
            <a:pPr lvl="1">
              <a:lnSpc>
                <a:spcPct val="90000"/>
              </a:lnSpc>
            </a:pPr>
            <a:r>
              <a:rPr lang="en-GB" sz="2400" dirty="0"/>
              <a:t>1D Carbon: 20 mgs</a:t>
            </a:r>
          </a:p>
          <a:p>
            <a:pPr lvl="1">
              <a:lnSpc>
                <a:spcPct val="90000"/>
              </a:lnSpc>
            </a:pPr>
            <a:endParaRPr lang="en-GB" sz="2400" dirty="0"/>
          </a:p>
          <a:p>
            <a:pPr>
              <a:lnSpc>
                <a:spcPct val="90000"/>
              </a:lnSpc>
            </a:pPr>
            <a:r>
              <a:rPr lang="en-GB" sz="2800" dirty="0">
                <a:solidFill>
                  <a:srgbClr val="FF3300"/>
                </a:solidFill>
              </a:rPr>
              <a:t>Please weigh your samples!!</a:t>
            </a:r>
          </a:p>
        </p:txBody>
      </p:sp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/>
              <a:t>Sample masses required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 txBox="1">
            <a:spLocks noChangeArrowheads="1"/>
          </p:cNvSpPr>
          <p:nvPr/>
        </p:nvSpPr>
        <p:spPr>
          <a:xfrm>
            <a:off x="342900" y="366713"/>
            <a:ext cx="8189540" cy="1838151"/>
          </a:xfrm>
          <a:prstGeom prst="rect">
            <a:avLst/>
          </a:prstGeom>
        </p:spPr>
        <p:txBody>
          <a:bodyPr vert="horz" rtlCol="0" anchor="ctr">
            <a:normAutofit fontScale="85000" lnSpcReduction="200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Calibri" pitchFamily="34" charset="0"/>
                <a:ea typeface="+mj-ea"/>
                <a:cs typeface="+mj-cs"/>
              </a:defRPr>
            </a:lvl1pPr>
            <a:extLst/>
          </a:lstStyle>
          <a:p>
            <a:pPr fontAlgn="auto">
              <a:spcAft>
                <a:spcPts val="0"/>
              </a:spcAft>
              <a:defRPr/>
            </a:pPr>
            <a:r>
              <a:rPr lang="en-GB" sz="44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How much is 10 mg?</a:t>
            </a:r>
            <a:br>
              <a:rPr lang="en-GB" sz="40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</a:br>
            <a:br>
              <a:rPr lang="en-GB" sz="4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en-GB" sz="4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                       </a:t>
            </a:r>
            <a:r>
              <a:rPr lang="en-GB" sz="32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NMR tube cap</a:t>
            </a:r>
            <a:br>
              <a:rPr lang="en-GB" sz="32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</a:br>
            <a:r>
              <a:rPr lang="en-GB" sz="32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                            Glycine Camphor CuSO</a:t>
            </a:r>
            <a:r>
              <a:rPr lang="en-GB" sz="3200" baseline="-25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4</a:t>
            </a:r>
          </a:p>
        </p:txBody>
      </p:sp>
      <p:graphicFrame>
        <p:nvGraphicFramePr>
          <p:cNvPr id="5" name="Object 6" descr="powder side flash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33748886"/>
              </p:ext>
            </p:extLst>
          </p:nvPr>
        </p:nvGraphicFramePr>
        <p:xfrm>
          <a:off x="2088003" y="2204865"/>
          <a:ext cx="4967994" cy="36020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8" name="CorelPhotoPaint.Image.9" r:id="rId3" imgW="4847619" imgH="3514286" progId="CorelPhotoPaint.Image.9">
                  <p:embed/>
                </p:oleObj>
              </mc:Choice>
              <mc:Fallback>
                <p:oleObj name="CorelPhotoPaint.Image.9" r:id="rId3" imgW="4847619" imgH="3514286" progId="CorelPhotoPaint.Image.9">
                  <p:embed/>
                  <p:pic>
                    <p:nvPicPr>
                      <p:cNvPr id="5" name="Object 6" descr="powder side flash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88003" y="2204865"/>
                        <a:ext cx="4967994" cy="36020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314326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>
          <a:xfrm>
            <a:off x="179512" y="1481328"/>
            <a:ext cx="4978896" cy="4525963"/>
          </a:xfrm>
        </p:spPr>
        <p:txBody>
          <a:bodyPr>
            <a:normAutofit lnSpcReduction="10000"/>
          </a:bodyPr>
          <a:lstStyle/>
          <a:p>
            <a:pPr marL="609600" indent="-609600"/>
            <a:r>
              <a:rPr lang="en-GB" sz="2800" dirty="0"/>
              <a:t>Data from all spectrometers can be downloaded </a:t>
            </a:r>
            <a:r>
              <a:rPr lang="en-GB" sz="2800" i="1" dirty="0"/>
              <a:t>ONLY</a:t>
            </a:r>
            <a:r>
              <a:rPr lang="en-GB" sz="2800" dirty="0"/>
              <a:t> from the on-line archive for off-line processing and local storage </a:t>
            </a:r>
          </a:p>
          <a:p>
            <a:pPr marL="609600" indent="-609600"/>
            <a:endParaRPr lang="en-GB" sz="2800" dirty="0"/>
          </a:p>
          <a:p>
            <a:pPr marL="609600" indent="-609600"/>
            <a:r>
              <a:rPr lang="en-GB" sz="2800" dirty="0"/>
              <a:t>NMR Store &amp; archive:</a:t>
            </a:r>
          </a:p>
          <a:p>
            <a:pPr marL="990600" lvl="1" indent="-533400"/>
            <a:r>
              <a:rPr lang="en-GB" sz="2400" dirty="0"/>
              <a:t>Chemistry domain file sharing:</a:t>
            </a:r>
          </a:p>
          <a:p>
            <a:pPr marL="990600" lvl="1" indent="-533400"/>
            <a:r>
              <a:rPr lang="en-GB" sz="2000" dirty="0">
                <a:solidFill>
                  <a:srgbClr val="FF0000"/>
                </a:solidFill>
              </a:rPr>
              <a:t>\\chem.ox.ac.uk\SRF\NMR</a:t>
            </a:r>
          </a:p>
          <a:p>
            <a:pPr marL="990600" lvl="1" indent="-533400"/>
            <a:r>
              <a:rPr lang="en-GB" sz="2000" dirty="0"/>
              <a:t>Macs:</a:t>
            </a:r>
          </a:p>
          <a:p>
            <a:pPr marL="990600" lvl="1" indent="-533400"/>
            <a:r>
              <a:rPr lang="en-GB" sz="2000" dirty="0">
                <a:solidFill>
                  <a:srgbClr val="FF0000"/>
                </a:solidFill>
              </a:rPr>
              <a:t>smb://chem.ox.ac.uk/SRF/NMR</a:t>
            </a:r>
          </a:p>
        </p:txBody>
      </p:sp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4. Data Processing &amp; Storage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412776"/>
            <a:ext cx="952500" cy="473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132856"/>
            <a:ext cx="59055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387850"/>
            <a:ext cx="971550" cy="454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9296" y="4375051"/>
            <a:ext cx="2009775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1027"/>
          <p:cNvSpPr>
            <a:spLocks noGrp="1" noChangeArrowheads="1"/>
          </p:cNvSpPr>
          <p:nvPr>
            <p:ph idx="1"/>
          </p:nvPr>
        </p:nvSpPr>
        <p:spPr>
          <a:xfrm>
            <a:off x="457200" y="1340768"/>
            <a:ext cx="8229600" cy="4666523"/>
          </a:xfrm>
        </p:spPr>
        <p:txBody>
          <a:bodyPr>
            <a:normAutofit/>
          </a:bodyPr>
          <a:lstStyle/>
          <a:p>
            <a:r>
              <a:rPr lang="en-GB" dirty="0"/>
              <a:t>Windows and Macs:</a:t>
            </a:r>
          </a:p>
          <a:p>
            <a:pPr lvl="1"/>
            <a:r>
              <a:rPr lang="en-GB" b="1" dirty="0" err="1"/>
              <a:t>MestreNova</a:t>
            </a:r>
            <a:r>
              <a:rPr lang="en-GB" b="1" dirty="0"/>
              <a:t>: </a:t>
            </a:r>
            <a:r>
              <a:rPr lang="en-GB" dirty="0"/>
              <a:t>1D and 2D processing; platform independent</a:t>
            </a:r>
          </a:p>
          <a:p>
            <a:pPr lvl="2"/>
            <a:r>
              <a:rPr lang="en-GB" dirty="0"/>
              <a:t>Chemistry site licence </a:t>
            </a:r>
          </a:p>
          <a:p>
            <a:pPr lvl="2"/>
            <a:endParaRPr lang="en-GB" dirty="0"/>
          </a:p>
          <a:p>
            <a:pPr lvl="2"/>
            <a:endParaRPr lang="en-GB" dirty="0"/>
          </a:p>
          <a:p>
            <a:pPr lvl="2"/>
            <a:endParaRPr lang="en-GB" dirty="0"/>
          </a:p>
          <a:p>
            <a:r>
              <a:rPr lang="en-GB" dirty="0"/>
              <a:t>Windows and Macs:</a:t>
            </a:r>
          </a:p>
          <a:p>
            <a:pPr lvl="1"/>
            <a:r>
              <a:rPr lang="en-GB" b="1" dirty="0"/>
              <a:t>TOPSPIN</a:t>
            </a:r>
            <a:r>
              <a:rPr lang="en-GB" dirty="0"/>
              <a:t>: Used on all spectrometers, 1D/2D NMR processing;</a:t>
            </a:r>
          </a:p>
          <a:p>
            <a:pPr lvl="2"/>
            <a:r>
              <a:rPr lang="en-GB" dirty="0"/>
              <a:t>Free for academic use</a:t>
            </a:r>
          </a:p>
          <a:p>
            <a:endParaRPr lang="en-GB" dirty="0"/>
          </a:p>
          <a:p>
            <a:pPr lvl="1"/>
            <a:endParaRPr lang="en-GB" i="1" dirty="0"/>
          </a:p>
          <a:p>
            <a:pPr lvl="1">
              <a:buFontTx/>
              <a:buNone/>
            </a:pPr>
            <a:endParaRPr lang="en-GB" dirty="0"/>
          </a:p>
          <a:p>
            <a:pPr>
              <a:buFontTx/>
              <a:buNone/>
            </a:pPr>
            <a:endParaRPr lang="en-GB" sz="4400" dirty="0"/>
          </a:p>
        </p:txBody>
      </p:sp>
      <p:sp>
        <p:nvSpPr>
          <p:cNvPr id="24578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/>
              <a:t>Data Processing Software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4721" y="4619381"/>
            <a:ext cx="3001516" cy="190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204864"/>
            <a:ext cx="2174751" cy="1611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3"/>
          <p:cNvSpPr>
            <a:spLocks noGrp="1" noChangeArrowheads="1"/>
          </p:cNvSpPr>
          <p:nvPr>
            <p:ph idx="1"/>
          </p:nvPr>
        </p:nvSpPr>
        <p:spPr>
          <a:xfrm>
            <a:off x="684213" y="1124744"/>
            <a:ext cx="7772400" cy="4896544"/>
          </a:xfrm>
        </p:spPr>
        <p:txBody>
          <a:bodyPr>
            <a:normAutofit lnSpcReduction="10000"/>
          </a:bodyPr>
          <a:lstStyle/>
          <a:p>
            <a:endParaRPr lang="en-GB" sz="2800" dirty="0"/>
          </a:p>
          <a:p>
            <a:r>
              <a:rPr lang="en-GB" sz="2800" dirty="0"/>
              <a:t>Departmental PCs and Laptops:</a:t>
            </a:r>
          </a:p>
          <a:p>
            <a:endParaRPr lang="en-GB" sz="2800" dirty="0"/>
          </a:p>
          <a:p>
            <a:pPr lvl="1"/>
            <a:r>
              <a:rPr lang="en-GB" sz="2400" b="1" dirty="0" err="1"/>
              <a:t>MestreNova</a:t>
            </a:r>
            <a:r>
              <a:rPr lang="en-GB" sz="2400" dirty="0"/>
              <a:t>: Download latest version from </a:t>
            </a:r>
            <a:r>
              <a:rPr lang="en-GB" sz="2400" dirty="0" err="1"/>
              <a:t>Mestrelabs</a:t>
            </a:r>
            <a:r>
              <a:rPr lang="en-GB" sz="2400" dirty="0"/>
              <a:t> website. Copy and install licence from NMR server </a:t>
            </a:r>
            <a:r>
              <a:rPr lang="en-GB" sz="2000" dirty="0"/>
              <a:t>(\\chem.ox.ac.uk\SRF\NMR\NMR Software\</a:t>
            </a:r>
            <a:r>
              <a:rPr lang="en-GB" sz="2000" dirty="0" err="1"/>
              <a:t>Mnova</a:t>
            </a:r>
            <a:r>
              <a:rPr lang="en-GB" sz="2000" dirty="0"/>
              <a:t>\)</a:t>
            </a:r>
          </a:p>
          <a:p>
            <a:pPr lvl="1"/>
            <a:r>
              <a:rPr lang="en-GB" sz="2000" dirty="0">
                <a:hlinkClick r:id="rId3"/>
              </a:rPr>
              <a:t>www.mestrelab.com</a:t>
            </a:r>
            <a:endParaRPr lang="en-GB" sz="2400" dirty="0"/>
          </a:p>
          <a:p>
            <a:pPr lvl="1"/>
            <a:endParaRPr lang="en-GB" sz="2400" dirty="0"/>
          </a:p>
          <a:p>
            <a:pPr lvl="1"/>
            <a:endParaRPr lang="en-GB" sz="2400" b="1" dirty="0"/>
          </a:p>
          <a:p>
            <a:pPr lvl="1"/>
            <a:r>
              <a:rPr lang="en-GB" sz="2400" b="1" dirty="0"/>
              <a:t>Topspin</a:t>
            </a:r>
            <a:r>
              <a:rPr lang="en-GB" sz="2400" dirty="0"/>
              <a:t>: Download from Bruker site and request licence:</a:t>
            </a:r>
          </a:p>
          <a:p>
            <a:pPr lvl="1"/>
            <a:r>
              <a:rPr lang="en-GB" sz="2000" dirty="0">
                <a:hlinkClick r:id="rId4"/>
              </a:rPr>
              <a:t>https://www.bruker.com/service/support-upgrades/software-downloads/nmr.html</a:t>
            </a:r>
            <a:endParaRPr lang="en-GB" sz="2000" dirty="0"/>
          </a:p>
          <a:p>
            <a:pPr lvl="1"/>
            <a:endParaRPr lang="en-GB" sz="2000" dirty="0"/>
          </a:p>
          <a:p>
            <a:pPr>
              <a:buNone/>
            </a:pPr>
            <a:endParaRPr lang="en-GB" sz="2000" dirty="0"/>
          </a:p>
          <a:p>
            <a:pPr lvl="1"/>
            <a:endParaRPr lang="en-GB" sz="2000" dirty="0"/>
          </a:p>
        </p:txBody>
      </p:sp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Software installation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1027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GB" sz="2800" dirty="0"/>
              <a:t>Facilities operate at 4 levels:</a:t>
            </a:r>
          </a:p>
          <a:p>
            <a:pPr lvl="1">
              <a:lnSpc>
                <a:spcPct val="90000"/>
              </a:lnSpc>
            </a:pPr>
            <a:r>
              <a:rPr lang="en-GB" sz="2400" dirty="0"/>
              <a:t>“</a:t>
            </a:r>
            <a:r>
              <a:rPr lang="en-GB" sz="2400" dirty="0">
                <a:solidFill>
                  <a:srgbClr val="FF0000"/>
                </a:solidFill>
              </a:rPr>
              <a:t>open-access</a:t>
            </a:r>
            <a:r>
              <a:rPr lang="en-GB" sz="2400" dirty="0"/>
              <a:t>”: automated instruments for all to use</a:t>
            </a:r>
          </a:p>
          <a:p>
            <a:pPr lvl="1">
              <a:lnSpc>
                <a:spcPct val="90000"/>
              </a:lnSpc>
            </a:pPr>
            <a:endParaRPr lang="en-GB" sz="2400" dirty="0"/>
          </a:p>
          <a:p>
            <a:pPr lvl="1">
              <a:lnSpc>
                <a:spcPct val="90000"/>
              </a:lnSpc>
            </a:pPr>
            <a:r>
              <a:rPr lang="en-GB" sz="2400" dirty="0"/>
              <a:t>“</a:t>
            </a:r>
            <a:r>
              <a:rPr lang="en-GB" sz="2400" dirty="0">
                <a:solidFill>
                  <a:srgbClr val="00B050"/>
                </a:solidFill>
              </a:rPr>
              <a:t>hands-on</a:t>
            </a:r>
            <a:r>
              <a:rPr lang="en-GB" sz="2400" dirty="0"/>
              <a:t>”: manual use of instruments for specifically trained users</a:t>
            </a:r>
          </a:p>
          <a:p>
            <a:pPr lvl="1">
              <a:lnSpc>
                <a:spcPct val="90000"/>
              </a:lnSpc>
            </a:pPr>
            <a:endParaRPr lang="en-GB" sz="2400" i="1" dirty="0">
              <a:solidFill>
                <a:srgbClr val="FF0000"/>
              </a:solidFill>
            </a:endParaRPr>
          </a:p>
          <a:p>
            <a:pPr lvl="1">
              <a:lnSpc>
                <a:spcPct val="90000"/>
              </a:lnSpc>
            </a:pPr>
            <a:r>
              <a:rPr lang="en-GB" sz="2400" dirty="0"/>
              <a:t>“</a:t>
            </a:r>
            <a:r>
              <a:rPr lang="en-GB" sz="2400" dirty="0">
                <a:solidFill>
                  <a:srgbClr val="7030A0"/>
                </a:solidFill>
              </a:rPr>
              <a:t>submission service</a:t>
            </a:r>
            <a:r>
              <a:rPr lang="en-GB" sz="2400" dirty="0"/>
              <a:t>”: analytical service provided by the NMR staff</a:t>
            </a:r>
          </a:p>
          <a:p>
            <a:pPr lvl="1">
              <a:lnSpc>
                <a:spcPct val="90000"/>
              </a:lnSpc>
            </a:pPr>
            <a:endParaRPr lang="en-GB" sz="2400" dirty="0"/>
          </a:p>
          <a:p>
            <a:pPr lvl="1">
              <a:lnSpc>
                <a:spcPct val="90000"/>
              </a:lnSpc>
            </a:pPr>
            <a:r>
              <a:rPr lang="en-GB" sz="2400" dirty="0"/>
              <a:t>“</a:t>
            </a:r>
            <a:r>
              <a:rPr lang="en-GB" sz="2400" dirty="0">
                <a:solidFill>
                  <a:srgbClr val="FFC000"/>
                </a:solidFill>
              </a:rPr>
              <a:t>research projects</a:t>
            </a:r>
            <a:r>
              <a:rPr lang="en-GB" sz="2400" dirty="0"/>
              <a:t>”: collaborative projects involving the NMR staff/group</a:t>
            </a:r>
          </a:p>
          <a:p>
            <a:pPr lvl="1">
              <a:lnSpc>
                <a:spcPct val="90000"/>
              </a:lnSpc>
            </a:pPr>
            <a:endParaRPr lang="en-GB" sz="2400" dirty="0"/>
          </a:p>
          <a:p>
            <a:pPr>
              <a:lnSpc>
                <a:spcPct val="90000"/>
              </a:lnSpc>
            </a:pPr>
            <a:endParaRPr lang="en-GB" sz="1800" dirty="0"/>
          </a:p>
        </p:txBody>
      </p:sp>
      <p:sp>
        <p:nvSpPr>
          <p:cNvPr id="9218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5. How to use the facilities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02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NMR in CRL</a:t>
            </a:r>
            <a:br>
              <a:rPr lang="en-GB" dirty="0"/>
            </a:br>
            <a:r>
              <a:rPr lang="en-GB" sz="2400" b="0" dirty="0">
                <a:effectLst/>
              </a:rPr>
              <a:t>[Instrument nicknames shown]</a:t>
            </a:r>
          </a:p>
        </p:txBody>
      </p:sp>
      <p:pic>
        <p:nvPicPr>
          <p:cNvPr id="17411" name="Picture 1027" descr="sid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2438400"/>
            <a:ext cx="8236024" cy="226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2" name="Text Box 1029"/>
          <p:cNvSpPr txBox="1">
            <a:spLocks noChangeArrowheads="1"/>
          </p:cNvSpPr>
          <p:nvPr/>
        </p:nvSpPr>
        <p:spPr bwMode="auto">
          <a:xfrm>
            <a:off x="533400" y="2780928"/>
            <a:ext cx="2426177" cy="21698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GB" sz="1600" dirty="0">
              <a:solidFill>
                <a:srgbClr val="FF3300"/>
              </a:solidFill>
              <a:latin typeface="Calibri" pitchFamily="34" charset="0"/>
            </a:endParaRPr>
          </a:p>
          <a:p>
            <a:endParaRPr lang="en-GB" sz="1600" dirty="0">
              <a:solidFill>
                <a:srgbClr val="FF3300"/>
              </a:solidFill>
              <a:latin typeface="Calibri" pitchFamily="34" charset="0"/>
            </a:endParaRPr>
          </a:p>
          <a:p>
            <a:endParaRPr lang="en-GB" sz="1600" dirty="0">
              <a:solidFill>
                <a:srgbClr val="FF3300"/>
              </a:solidFill>
              <a:latin typeface="Calibri" pitchFamily="34" charset="0"/>
            </a:endParaRPr>
          </a:p>
          <a:p>
            <a:r>
              <a:rPr lang="en-GB" sz="1600" dirty="0">
                <a:solidFill>
                  <a:srgbClr val="FF3300"/>
                </a:solidFill>
                <a:latin typeface="Calibri" pitchFamily="34" charset="0"/>
              </a:rPr>
              <a:t>DPX200, AVF400</a:t>
            </a:r>
          </a:p>
          <a:p>
            <a:r>
              <a:rPr lang="en-GB" sz="1600" dirty="0">
                <a:solidFill>
                  <a:srgbClr val="FF3300"/>
                </a:solidFill>
                <a:latin typeface="Calibri" pitchFamily="34" charset="0"/>
              </a:rPr>
              <a:t>AVG400, AVH400</a:t>
            </a:r>
          </a:p>
          <a:p>
            <a:endParaRPr lang="en-GB" sz="400" dirty="0">
              <a:solidFill>
                <a:srgbClr val="FF3300"/>
              </a:solidFill>
              <a:latin typeface="Calibri" pitchFamily="34" charset="0"/>
            </a:endParaRPr>
          </a:p>
          <a:p>
            <a:r>
              <a:rPr lang="en-GB" sz="1400" i="1" dirty="0">
                <a:latin typeface="Calibri" pitchFamily="34" charset="0"/>
              </a:rPr>
              <a:t>None</a:t>
            </a:r>
            <a:endParaRPr lang="en-GB" sz="1800" i="1" dirty="0">
              <a:latin typeface="Calibri" pitchFamily="34" charset="0"/>
            </a:endParaRPr>
          </a:p>
          <a:p>
            <a:endParaRPr lang="en-GB" sz="500" dirty="0">
              <a:solidFill>
                <a:srgbClr val="FF3300"/>
              </a:solidFill>
              <a:latin typeface="Calibri" pitchFamily="34" charset="0"/>
            </a:endParaRPr>
          </a:p>
          <a:p>
            <a:r>
              <a:rPr lang="en-GB" sz="1600" dirty="0">
                <a:solidFill>
                  <a:srgbClr val="FF3300"/>
                </a:solidFill>
                <a:latin typeface="Calibri" pitchFamily="34" charset="0"/>
              </a:rPr>
              <a:t>AVB400, AVB500, AVX500, </a:t>
            </a:r>
          </a:p>
          <a:p>
            <a:r>
              <a:rPr lang="en-GB" sz="1600" dirty="0">
                <a:solidFill>
                  <a:srgbClr val="FF3300"/>
                </a:solidFill>
                <a:latin typeface="Calibri" pitchFamily="34" charset="0"/>
              </a:rPr>
              <a:t>NEO600, AV600, AV700</a:t>
            </a:r>
          </a:p>
        </p:txBody>
      </p:sp>
      <p:sp>
        <p:nvSpPr>
          <p:cNvPr id="17413" name="Text Box 1030"/>
          <p:cNvSpPr txBox="1">
            <a:spLocks noChangeArrowheads="1"/>
          </p:cNvSpPr>
          <p:nvPr/>
        </p:nvSpPr>
        <p:spPr bwMode="auto">
          <a:xfrm>
            <a:off x="6827838" y="2708920"/>
            <a:ext cx="2316162" cy="223138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en-GB" sz="1600" dirty="0">
              <a:solidFill>
                <a:srgbClr val="FF3300"/>
              </a:solidFill>
              <a:latin typeface="Calibri" pitchFamily="34" charset="0"/>
            </a:endParaRPr>
          </a:p>
          <a:p>
            <a:endParaRPr lang="en-GB" sz="1600" dirty="0">
              <a:solidFill>
                <a:srgbClr val="FF3300"/>
              </a:solidFill>
              <a:latin typeface="Calibri" pitchFamily="34" charset="0"/>
            </a:endParaRPr>
          </a:p>
          <a:p>
            <a:r>
              <a:rPr lang="en-GB" sz="1600" dirty="0">
                <a:solidFill>
                  <a:srgbClr val="FF3300"/>
                </a:solidFill>
                <a:latin typeface="Calibri" pitchFamily="34" charset="0"/>
              </a:rPr>
              <a:t>Venus400 +Mercury400 </a:t>
            </a:r>
          </a:p>
          <a:p>
            <a:endParaRPr lang="en-GB" sz="1600" dirty="0">
              <a:solidFill>
                <a:srgbClr val="FF3300"/>
              </a:solidFill>
              <a:latin typeface="Comic Sans MS" pitchFamily="66" charset="0"/>
            </a:endParaRPr>
          </a:p>
          <a:p>
            <a:endParaRPr lang="en-GB" sz="1600" dirty="0">
              <a:solidFill>
                <a:srgbClr val="FF3300"/>
              </a:solidFill>
              <a:latin typeface="Comic Sans MS" pitchFamily="66" charset="0"/>
            </a:endParaRPr>
          </a:p>
          <a:p>
            <a:endParaRPr lang="en-GB" sz="1600" dirty="0">
              <a:solidFill>
                <a:srgbClr val="FF3300"/>
              </a:solidFill>
              <a:latin typeface="Comic Sans MS" pitchFamily="66" charset="0"/>
            </a:endParaRPr>
          </a:p>
          <a:p>
            <a:endParaRPr lang="en-GB" sz="1100" dirty="0">
              <a:solidFill>
                <a:srgbClr val="FF3300"/>
              </a:solidFill>
              <a:latin typeface="Comic Sans MS" pitchFamily="66" charset="0"/>
            </a:endParaRPr>
          </a:p>
          <a:p>
            <a:r>
              <a:rPr lang="en-GB" sz="1600" dirty="0">
                <a:solidFill>
                  <a:srgbClr val="FF3300"/>
                </a:solidFill>
                <a:latin typeface="Calibri" pitchFamily="34" charset="0"/>
              </a:rPr>
              <a:t>AVD500, Solids [HFX400 and HXY400]</a:t>
            </a:r>
          </a:p>
        </p:txBody>
      </p:sp>
      <p:sp>
        <p:nvSpPr>
          <p:cNvPr id="17414" name="Text Box 1031"/>
          <p:cNvSpPr txBox="1">
            <a:spLocks noChangeArrowheads="1"/>
          </p:cNvSpPr>
          <p:nvPr/>
        </p:nvSpPr>
        <p:spPr bwMode="auto">
          <a:xfrm>
            <a:off x="611560" y="2132856"/>
            <a:ext cx="252152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dirty="0">
                <a:latin typeface="Calibri" pitchFamily="34" charset="0"/>
              </a:rPr>
              <a:t>Organic/Chem </a:t>
            </a:r>
            <a:r>
              <a:rPr lang="en-GB" dirty="0" err="1">
                <a:latin typeface="Calibri" pitchFamily="34" charset="0"/>
              </a:rPr>
              <a:t>Biol</a:t>
            </a:r>
            <a:endParaRPr lang="en-GB" dirty="0">
              <a:latin typeface="Calibri" pitchFamily="34" charset="0"/>
            </a:endParaRPr>
          </a:p>
          <a:p>
            <a:r>
              <a:rPr lang="en-GB" dirty="0">
                <a:latin typeface="Calibri" pitchFamily="34" charset="0"/>
              </a:rPr>
              <a:t>Section</a:t>
            </a:r>
          </a:p>
        </p:txBody>
      </p:sp>
      <p:sp>
        <p:nvSpPr>
          <p:cNvPr id="17415" name="Text Box 1032"/>
          <p:cNvSpPr txBox="1">
            <a:spLocks noChangeArrowheads="1"/>
          </p:cNvSpPr>
          <p:nvPr/>
        </p:nvSpPr>
        <p:spPr bwMode="auto">
          <a:xfrm>
            <a:off x="6994525" y="2103438"/>
            <a:ext cx="133690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dirty="0">
                <a:latin typeface="Calibri" pitchFamily="34" charset="0"/>
              </a:rPr>
              <a:t>Inorganic</a:t>
            </a:r>
          </a:p>
          <a:p>
            <a:r>
              <a:rPr lang="en-GB" dirty="0">
                <a:latin typeface="Calibri" pitchFamily="34" charset="0"/>
              </a:rPr>
              <a:t>Section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347864" y="4365104"/>
            <a:ext cx="81945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dirty="0">
                <a:latin typeface="Arial" panose="020B0604020202020204" pitchFamily="34" charset="0"/>
                <a:cs typeface="Arial" panose="020B0604020202020204" pitchFamily="34" charset="0"/>
              </a:rPr>
              <a:t>Basement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203848" y="4077072"/>
            <a:ext cx="104868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dirty="0">
                <a:latin typeface="Arial" panose="020B0604020202020204" pitchFamily="34" charset="0"/>
                <a:cs typeface="Arial" panose="020B0604020202020204" pitchFamily="34" charset="0"/>
              </a:rPr>
              <a:t>Lower ground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432834" y="3789040"/>
            <a:ext cx="63511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dirty="0">
                <a:latin typeface="Arial" panose="020B0604020202020204" pitchFamily="34" charset="0"/>
                <a:cs typeface="Arial" panose="020B0604020202020204" pitchFamily="34" charset="0"/>
              </a:rPr>
              <a:t>Ground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477972" y="3535124"/>
            <a:ext cx="44595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dirty="0">
                <a:latin typeface="Arial" panose="020B0604020202020204" pitchFamily="34" charset="0"/>
                <a:cs typeface="Arial" panose="020B0604020202020204" pitchFamily="34" charset="0"/>
              </a:rPr>
              <a:t>First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419872" y="3263955"/>
            <a:ext cx="64312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dirty="0">
                <a:latin typeface="Arial" panose="020B0604020202020204" pitchFamily="34" charset="0"/>
                <a:cs typeface="Arial" panose="020B0604020202020204" pitchFamily="34" charset="0"/>
              </a:rPr>
              <a:t>Second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609600" indent="-609600"/>
            <a:r>
              <a:rPr lang="en-GB" dirty="0"/>
              <a:t>NMR Facility Staff</a:t>
            </a:r>
          </a:p>
          <a:p>
            <a:pPr marL="609600" indent="-609600"/>
            <a:r>
              <a:rPr lang="en-GB" dirty="0"/>
              <a:t>Magnet Hazards and Safety</a:t>
            </a:r>
          </a:p>
          <a:p>
            <a:pPr marL="609600" indent="-609600"/>
            <a:r>
              <a:rPr lang="en-GB" dirty="0"/>
              <a:t>Sample Preparation</a:t>
            </a:r>
          </a:p>
          <a:p>
            <a:pPr marL="609600" indent="-609600"/>
            <a:r>
              <a:rPr lang="en-GB" dirty="0"/>
              <a:t>Data Processing</a:t>
            </a:r>
          </a:p>
          <a:p>
            <a:pPr marL="609600" indent="-609600"/>
            <a:r>
              <a:rPr lang="en-GB" dirty="0"/>
              <a:t>Facilities and Instrumentation</a:t>
            </a:r>
          </a:p>
          <a:p>
            <a:pPr marL="865632" lvl="1" indent="-609600"/>
            <a:r>
              <a:rPr lang="en-GB" dirty="0"/>
              <a:t>Open Access Facilities</a:t>
            </a:r>
          </a:p>
          <a:p>
            <a:pPr marL="865632" lvl="1" indent="-609600"/>
            <a:r>
              <a:rPr lang="en-GB" dirty="0"/>
              <a:t>NMR Submission Service</a:t>
            </a:r>
          </a:p>
          <a:p>
            <a:pPr marL="609600" indent="-609600"/>
            <a:r>
              <a:rPr lang="en-GB" dirty="0"/>
              <a:t>On-line Resources: NMR web site</a:t>
            </a:r>
          </a:p>
          <a:p>
            <a:pPr marL="609600" indent="-609600"/>
            <a:r>
              <a:rPr lang="en-GB" dirty="0"/>
              <a:t>Future training courses</a:t>
            </a:r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Introductory Lecture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>
          <a:xfrm>
            <a:off x="539552" y="1981200"/>
            <a:ext cx="8352928" cy="4114800"/>
          </a:xfrm>
        </p:spPr>
        <p:txBody>
          <a:bodyPr>
            <a:normAutofit/>
          </a:bodyPr>
          <a:lstStyle/>
          <a:p>
            <a:r>
              <a:rPr lang="en-GB" sz="2800" dirty="0"/>
              <a:t>10 research instruments @ 200-700 MHz</a:t>
            </a:r>
          </a:p>
          <a:p>
            <a:pPr lvl="1"/>
            <a:r>
              <a:rPr lang="en-GB" sz="2400" dirty="0"/>
              <a:t>1 @ 200 MHz: </a:t>
            </a:r>
            <a:r>
              <a:rPr lang="en-GB" sz="2400" dirty="0">
                <a:solidFill>
                  <a:srgbClr val="FF0000"/>
                </a:solidFill>
              </a:rPr>
              <a:t>Open Access </a:t>
            </a:r>
            <a:r>
              <a:rPr lang="en-GB" sz="2400" baseline="30000" dirty="0"/>
              <a:t>1</a:t>
            </a:r>
            <a:r>
              <a:rPr lang="en-GB" sz="2400" dirty="0"/>
              <a:t>H and </a:t>
            </a:r>
            <a:r>
              <a:rPr lang="en-GB" sz="2400" baseline="30000" dirty="0"/>
              <a:t>13</a:t>
            </a:r>
            <a:r>
              <a:rPr lang="en-GB" sz="2400" dirty="0"/>
              <a:t>C</a:t>
            </a:r>
          </a:p>
          <a:p>
            <a:pPr lvl="1"/>
            <a:r>
              <a:rPr lang="en-GB" sz="2400" dirty="0"/>
              <a:t>3 @ 400 MHz: </a:t>
            </a:r>
            <a:r>
              <a:rPr lang="en-GB" sz="2400" dirty="0">
                <a:solidFill>
                  <a:srgbClr val="FF0000"/>
                </a:solidFill>
              </a:rPr>
              <a:t>Open Access </a:t>
            </a:r>
            <a:r>
              <a:rPr lang="en-GB" sz="2400" baseline="30000" dirty="0"/>
              <a:t>1</a:t>
            </a:r>
            <a:r>
              <a:rPr lang="en-GB" sz="2400" dirty="0"/>
              <a:t>H, </a:t>
            </a:r>
            <a:r>
              <a:rPr lang="en-GB" sz="2400" baseline="30000" dirty="0"/>
              <a:t>13</a:t>
            </a:r>
            <a:r>
              <a:rPr lang="en-GB" sz="2400" dirty="0"/>
              <a:t>C, </a:t>
            </a:r>
            <a:r>
              <a:rPr lang="en-GB" sz="2400" baseline="30000" dirty="0"/>
              <a:t>19</a:t>
            </a:r>
            <a:r>
              <a:rPr lang="en-GB" sz="2400" dirty="0"/>
              <a:t>F,</a:t>
            </a:r>
            <a:r>
              <a:rPr lang="en-GB" sz="2400" baseline="30000" dirty="0"/>
              <a:t> 31</a:t>
            </a:r>
            <a:r>
              <a:rPr lang="en-GB" sz="2400" dirty="0"/>
              <a:t>P &amp; 2D</a:t>
            </a:r>
          </a:p>
          <a:p>
            <a:pPr lvl="1"/>
            <a:r>
              <a:rPr lang="en-GB" sz="2400" dirty="0"/>
              <a:t>1 @ 400 MHz: </a:t>
            </a:r>
            <a:r>
              <a:rPr lang="en-GB" sz="2400" dirty="0">
                <a:solidFill>
                  <a:srgbClr val="00B050"/>
                </a:solidFill>
              </a:rPr>
              <a:t>Hands on </a:t>
            </a:r>
            <a:r>
              <a:rPr lang="en-GB" sz="2400" dirty="0"/>
              <a:t>multinuclear and VT work</a:t>
            </a:r>
          </a:p>
          <a:p>
            <a:pPr lvl="1"/>
            <a:r>
              <a:rPr lang="en-GB" sz="2400" dirty="0"/>
              <a:t>2 @ 500 MHz: </a:t>
            </a:r>
            <a:r>
              <a:rPr lang="en-GB" sz="2400" dirty="0">
                <a:solidFill>
                  <a:srgbClr val="00B050"/>
                </a:solidFill>
              </a:rPr>
              <a:t>Hands on </a:t>
            </a:r>
            <a:r>
              <a:rPr lang="en-GB" sz="2400" dirty="0"/>
              <a:t>use &amp; </a:t>
            </a:r>
            <a:r>
              <a:rPr lang="en-GB" sz="2400" dirty="0">
                <a:solidFill>
                  <a:srgbClr val="7030A0"/>
                </a:solidFill>
              </a:rPr>
              <a:t>Service</a:t>
            </a:r>
            <a:r>
              <a:rPr lang="en-GB" sz="2400" dirty="0"/>
              <a:t> </a:t>
            </a:r>
            <a:r>
              <a:rPr lang="en-GB" sz="2400" dirty="0">
                <a:solidFill>
                  <a:srgbClr val="7030A0"/>
                </a:solidFill>
              </a:rPr>
              <a:t>work</a:t>
            </a:r>
          </a:p>
          <a:p>
            <a:pPr lvl="1"/>
            <a:r>
              <a:rPr lang="en-GB" sz="2400" dirty="0"/>
              <a:t>1 @ 600 MHz: </a:t>
            </a:r>
            <a:r>
              <a:rPr lang="en-GB" sz="2400" dirty="0">
                <a:solidFill>
                  <a:srgbClr val="7030A0"/>
                </a:solidFill>
              </a:rPr>
              <a:t>Service</a:t>
            </a:r>
            <a:r>
              <a:rPr lang="en-GB" sz="2400" dirty="0"/>
              <a:t> </a:t>
            </a:r>
            <a:r>
              <a:rPr lang="en-GB" sz="2400" dirty="0">
                <a:solidFill>
                  <a:srgbClr val="7030A0"/>
                </a:solidFill>
              </a:rPr>
              <a:t>work (NEO)</a:t>
            </a:r>
          </a:p>
          <a:p>
            <a:pPr lvl="1"/>
            <a:r>
              <a:rPr lang="en-GB" sz="2400" dirty="0"/>
              <a:t>1 @ 600 MHz: </a:t>
            </a:r>
            <a:r>
              <a:rPr lang="en-GB" sz="2400" dirty="0">
                <a:solidFill>
                  <a:srgbClr val="FFC000"/>
                </a:solidFill>
              </a:rPr>
              <a:t>Research projects</a:t>
            </a:r>
            <a:endParaRPr lang="en-GB" sz="2400" dirty="0">
              <a:solidFill>
                <a:schemeClr val="bg1">
                  <a:lumMod val="65000"/>
                </a:schemeClr>
              </a:solidFill>
            </a:endParaRPr>
          </a:p>
          <a:p>
            <a:pPr lvl="1"/>
            <a:r>
              <a:rPr lang="en-GB" sz="2400" dirty="0"/>
              <a:t>1 @ 700 MHz: </a:t>
            </a:r>
            <a:r>
              <a:rPr lang="en-GB" sz="2400" dirty="0">
                <a:solidFill>
                  <a:srgbClr val="FFC000"/>
                </a:solidFill>
              </a:rPr>
              <a:t>Research projects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04664"/>
            <a:ext cx="8229600" cy="1296144"/>
          </a:xfrm>
        </p:spPr>
        <p:txBody>
          <a:bodyPr>
            <a:normAutofit/>
          </a:bodyPr>
          <a:lstStyle/>
          <a:p>
            <a:pPr marR="64008" lvl="0">
              <a:spcBef>
                <a:spcPts val="400"/>
              </a:spcBef>
            </a:pPr>
            <a:r>
              <a:rPr lang="en-GB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Organic</a:t>
            </a:r>
            <a:r>
              <a:rPr lang="en-GB" sz="31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 Chemistry and Chemical Biology</a:t>
            </a:r>
            <a:br>
              <a:rPr lang="en-GB" sz="2400" b="0" dirty="0">
                <a:solidFill>
                  <a:srgbClr val="0070C0"/>
                </a:solidFill>
                <a:effectLst/>
                <a:latin typeface="Lucida Sans Unicode"/>
                <a:ea typeface="+mn-ea"/>
                <a:cs typeface="+mn-cs"/>
              </a:rPr>
            </a:br>
            <a:r>
              <a:rPr lang="en-GB" sz="3200" dirty="0"/>
              <a:t>Instrumentation</a:t>
            </a:r>
            <a:endParaRPr lang="en-GB" sz="40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643063"/>
            <a:ext cx="8278688" cy="445293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GB" dirty="0"/>
              <a:t>Automated 200 and three 400s</a:t>
            </a:r>
          </a:p>
          <a:p>
            <a:pPr>
              <a:lnSpc>
                <a:spcPct val="90000"/>
              </a:lnSpc>
            </a:pPr>
            <a:r>
              <a:rPr lang="en-GB" dirty="0"/>
              <a:t>Provide rapid access to basic 1D &amp; 2D </a:t>
            </a:r>
            <a:r>
              <a:rPr lang="en-GB" baseline="30000" dirty="0"/>
              <a:t>1</a:t>
            </a:r>
            <a:r>
              <a:rPr lang="en-GB" dirty="0"/>
              <a:t>H and </a:t>
            </a:r>
            <a:r>
              <a:rPr lang="en-GB" baseline="30000" dirty="0"/>
              <a:t>13</a:t>
            </a:r>
            <a:r>
              <a:rPr lang="en-GB" dirty="0"/>
              <a:t>C spectra, plus </a:t>
            </a:r>
            <a:r>
              <a:rPr lang="en-GB" baseline="30000" dirty="0"/>
              <a:t>19</a:t>
            </a:r>
            <a:r>
              <a:rPr lang="en-GB" dirty="0"/>
              <a:t>F and </a:t>
            </a:r>
            <a:r>
              <a:rPr lang="en-GB" baseline="30000" dirty="0"/>
              <a:t>31</a:t>
            </a:r>
            <a:r>
              <a:rPr lang="en-GB" dirty="0"/>
              <a:t>P</a:t>
            </a:r>
          </a:p>
          <a:p>
            <a:pPr>
              <a:lnSpc>
                <a:spcPct val="90000"/>
              </a:lnSpc>
            </a:pPr>
            <a:r>
              <a:rPr lang="en-GB" dirty="0"/>
              <a:t>Available to all research workers</a:t>
            </a:r>
          </a:p>
          <a:p>
            <a:pPr>
              <a:lnSpc>
                <a:spcPct val="90000"/>
              </a:lnSpc>
            </a:pPr>
            <a:r>
              <a:rPr lang="en-GB" dirty="0"/>
              <a:t>Spectra provided as PDF files and data on server</a:t>
            </a:r>
          </a:p>
          <a:p>
            <a:pPr>
              <a:lnSpc>
                <a:spcPct val="90000"/>
              </a:lnSpc>
            </a:pPr>
            <a:endParaRPr lang="en-GB" dirty="0"/>
          </a:p>
          <a:p>
            <a:pPr>
              <a:lnSpc>
                <a:spcPct val="90000"/>
              </a:lnSpc>
            </a:pPr>
            <a:r>
              <a:rPr lang="en-GB" dirty="0"/>
              <a:t>Training </a:t>
            </a:r>
            <a:r>
              <a:rPr lang="en-GB" b="1" i="1" dirty="0"/>
              <a:t>must</a:t>
            </a:r>
            <a:r>
              <a:rPr lang="en-GB" dirty="0"/>
              <a:t> be given by a member of the Analytical staff: </a:t>
            </a:r>
          </a:p>
          <a:p>
            <a:pPr lvl="1">
              <a:lnSpc>
                <a:spcPct val="90000"/>
              </a:lnSpc>
            </a:pPr>
            <a:r>
              <a:rPr lang="en-GB" dirty="0">
                <a:solidFill>
                  <a:srgbClr val="FF0000"/>
                </a:solidFill>
              </a:rPr>
              <a:t>Sessions will run Tuesday 3</a:t>
            </a:r>
            <a:r>
              <a:rPr lang="en-GB" baseline="30000" dirty="0">
                <a:solidFill>
                  <a:srgbClr val="FF0000"/>
                </a:solidFill>
              </a:rPr>
              <a:t>rd</a:t>
            </a:r>
            <a:r>
              <a:rPr lang="en-GB" dirty="0">
                <a:solidFill>
                  <a:srgbClr val="FF0000"/>
                </a:solidFill>
              </a:rPr>
              <a:t> (pm), Thurs 5</a:t>
            </a:r>
            <a:r>
              <a:rPr lang="en-GB" baseline="30000" dirty="0">
                <a:solidFill>
                  <a:srgbClr val="FF0000"/>
                </a:solidFill>
              </a:rPr>
              <a:t>th</a:t>
            </a:r>
            <a:r>
              <a:rPr lang="en-GB" dirty="0">
                <a:solidFill>
                  <a:srgbClr val="FF0000"/>
                </a:solidFill>
              </a:rPr>
              <a:t> (pm) and Fri 6</a:t>
            </a:r>
            <a:r>
              <a:rPr lang="en-GB" baseline="30000" dirty="0">
                <a:solidFill>
                  <a:srgbClr val="FF0000"/>
                </a:solidFill>
              </a:rPr>
              <a:t>th</a:t>
            </a:r>
            <a:r>
              <a:rPr lang="en-GB" dirty="0">
                <a:solidFill>
                  <a:srgbClr val="FF0000"/>
                </a:solidFill>
              </a:rPr>
              <a:t> (am): </a:t>
            </a:r>
            <a:r>
              <a:rPr lang="en-GB" b="1" dirty="0">
                <a:solidFill>
                  <a:srgbClr val="FF0000"/>
                </a:solidFill>
              </a:rPr>
              <a:t>Meet in CRL reception</a:t>
            </a:r>
          </a:p>
          <a:p>
            <a:pPr lvl="1">
              <a:lnSpc>
                <a:spcPct val="90000"/>
              </a:lnSpc>
            </a:pPr>
            <a:r>
              <a:rPr lang="en-GB" b="1" dirty="0">
                <a:solidFill>
                  <a:srgbClr val="FF0000"/>
                </a:solidFill>
              </a:rPr>
              <a:t>On-line booking and registration is required</a:t>
            </a:r>
          </a:p>
        </p:txBody>
      </p:sp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/>
              <a:t>Open access 200/400 MHz facilities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ChangeArrowheads="1"/>
          </p:cNvSpPr>
          <p:nvPr/>
        </p:nvSpPr>
        <p:spPr bwMode="auto">
          <a:xfrm>
            <a:off x="251520" y="346135"/>
            <a:ext cx="757194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40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Automated AVIII400 [Ground Floor]</a:t>
            </a:r>
          </a:p>
        </p:txBody>
      </p:sp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1329493" y="5506869"/>
            <a:ext cx="650242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 action="ppaction://hlinkfile"/>
              </a:rPr>
              <a:t>file://chem.ox.ac.uk/SRF/NMR/AVG400/setup.html</a:t>
            </a:r>
            <a:endParaRPr lang="en-GB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340" name="Text Box 5"/>
          <p:cNvSpPr txBox="1">
            <a:spLocks noChangeArrowheads="1"/>
          </p:cNvSpPr>
          <p:nvPr/>
        </p:nvSpPr>
        <p:spPr bwMode="auto">
          <a:xfrm>
            <a:off x="5148064" y="1812429"/>
            <a:ext cx="3268844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dirty="0">
                <a:latin typeface="Calibri" pitchFamily="34" charset="0"/>
                <a:cs typeface="Calibri" pitchFamily="34" charset="0"/>
              </a:rPr>
              <a:t>Known as the </a:t>
            </a:r>
            <a:r>
              <a:rPr lang="en-GB" sz="3200" u="sng" dirty="0">
                <a:solidFill>
                  <a:schemeClr val="accent3">
                    <a:lumMod val="60000"/>
                    <a:lumOff val="40000"/>
                  </a:schemeClr>
                </a:solidFill>
                <a:latin typeface="Calibri" pitchFamily="34" charset="0"/>
                <a:cs typeface="Calibri" pitchFamily="34" charset="0"/>
              </a:rPr>
              <a:t>AVG400</a:t>
            </a:r>
            <a:endParaRPr lang="en-GB" u="sng" dirty="0">
              <a:solidFill>
                <a:schemeClr val="accent3">
                  <a:lumMod val="60000"/>
                  <a:lumOff val="40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endParaRPr lang="en-GB" dirty="0">
              <a:latin typeface="Calibri" pitchFamily="34" charset="0"/>
              <a:cs typeface="Calibri" pitchFamily="34" charset="0"/>
            </a:endParaRPr>
          </a:p>
          <a:p>
            <a:r>
              <a:rPr lang="en-GB" baseline="30000" dirty="0">
                <a:latin typeface="Calibri" pitchFamily="34" charset="0"/>
              </a:rPr>
              <a:t>1</a:t>
            </a:r>
            <a:r>
              <a:rPr lang="en-GB" dirty="0">
                <a:latin typeface="Calibri" pitchFamily="34" charset="0"/>
              </a:rPr>
              <a:t>H, </a:t>
            </a:r>
            <a:r>
              <a:rPr lang="en-GB" baseline="30000" dirty="0">
                <a:latin typeface="Calibri" pitchFamily="34" charset="0"/>
              </a:rPr>
              <a:t>13</a:t>
            </a:r>
            <a:r>
              <a:rPr lang="en-GB" dirty="0">
                <a:latin typeface="Calibri" pitchFamily="34" charset="0"/>
              </a:rPr>
              <a:t>C, </a:t>
            </a:r>
            <a:r>
              <a:rPr lang="en-GB" baseline="30000" dirty="0">
                <a:latin typeface="Calibri" pitchFamily="34" charset="0"/>
              </a:rPr>
              <a:t>19</a:t>
            </a:r>
            <a:r>
              <a:rPr lang="en-GB" dirty="0">
                <a:latin typeface="Calibri" pitchFamily="34" charset="0"/>
              </a:rPr>
              <a:t>F, </a:t>
            </a:r>
            <a:r>
              <a:rPr lang="en-GB" baseline="30000" dirty="0">
                <a:latin typeface="Calibri" pitchFamily="34" charset="0"/>
              </a:rPr>
              <a:t>31</a:t>
            </a:r>
            <a:r>
              <a:rPr lang="en-GB" dirty="0">
                <a:latin typeface="Calibri" pitchFamily="34" charset="0"/>
              </a:rPr>
              <a:t>P </a:t>
            </a:r>
          </a:p>
          <a:p>
            <a:r>
              <a:rPr lang="en-GB" dirty="0">
                <a:latin typeface="Calibri" pitchFamily="34" charset="0"/>
              </a:rPr>
              <a:t>2D COSY</a:t>
            </a:r>
          </a:p>
          <a:p>
            <a:r>
              <a:rPr lang="en-GB" dirty="0">
                <a:latin typeface="Calibri" pitchFamily="34" charset="0"/>
              </a:rPr>
              <a:t>2D HSQC</a:t>
            </a:r>
          </a:p>
        </p:txBody>
      </p:sp>
      <p:pic>
        <p:nvPicPr>
          <p:cNvPr id="4098" name="Picture 2" descr="http://nmrweb.chem.ox.ac.uk/Data/Sites/70/media/avg400_we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143000"/>
            <a:ext cx="3200400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ChangeArrowheads="1"/>
          </p:cNvSpPr>
          <p:nvPr/>
        </p:nvSpPr>
        <p:spPr bwMode="auto">
          <a:xfrm>
            <a:off x="251520" y="346135"/>
            <a:ext cx="757194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40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Automated AVIII400 [Ground Floor]</a:t>
            </a:r>
          </a:p>
        </p:txBody>
      </p:sp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1475656" y="5521149"/>
            <a:ext cx="650242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 action="ppaction://hlinkfile"/>
              </a:rPr>
              <a:t>file://chem.ox.ac.uk/SRF/NMR/AVH400/setup.html</a:t>
            </a:r>
            <a:endParaRPr lang="en-GB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340" name="Text Box 5"/>
          <p:cNvSpPr txBox="1">
            <a:spLocks noChangeArrowheads="1"/>
          </p:cNvSpPr>
          <p:nvPr/>
        </p:nvSpPr>
        <p:spPr bwMode="auto">
          <a:xfrm>
            <a:off x="5652120" y="1765011"/>
            <a:ext cx="327063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dirty="0">
                <a:latin typeface="Calibri" pitchFamily="34" charset="0"/>
                <a:cs typeface="Calibri" pitchFamily="34" charset="0"/>
              </a:rPr>
              <a:t>Known as the </a:t>
            </a:r>
            <a:r>
              <a:rPr lang="en-GB" sz="3200" u="sng" dirty="0">
                <a:solidFill>
                  <a:schemeClr val="accent3">
                    <a:lumMod val="60000"/>
                    <a:lumOff val="40000"/>
                  </a:schemeClr>
                </a:solidFill>
                <a:latin typeface="Calibri" pitchFamily="34" charset="0"/>
                <a:cs typeface="Calibri" pitchFamily="34" charset="0"/>
              </a:rPr>
              <a:t>AVH400</a:t>
            </a:r>
            <a:endParaRPr lang="en-GB" u="sng" dirty="0">
              <a:solidFill>
                <a:schemeClr val="accent3">
                  <a:lumMod val="60000"/>
                  <a:lumOff val="4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 Box 1030"/>
          <p:cNvSpPr txBox="1">
            <a:spLocks noChangeArrowheads="1"/>
          </p:cNvSpPr>
          <p:nvPr/>
        </p:nvSpPr>
        <p:spPr bwMode="auto">
          <a:xfrm>
            <a:off x="6300192" y="2636912"/>
            <a:ext cx="2185988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aseline="30000" dirty="0">
                <a:latin typeface="Calibri" pitchFamily="34" charset="0"/>
              </a:rPr>
              <a:t>1</a:t>
            </a:r>
            <a:r>
              <a:rPr lang="en-GB" dirty="0">
                <a:latin typeface="Calibri" pitchFamily="34" charset="0"/>
              </a:rPr>
              <a:t>H, </a:t>
            </a:r>
            <a:r>
              <a:rPr lang="en-GB" baseline="30000" dirty="0">
                <a:latin typeface="Calibri" pitchFamily="34" charset="0"/>
              </a:rPr>
              <a:t>13</a:t>
            </a:r>
            <a:r>
              <a:rPr lang="en-GB" dirty="0">
                <a:latin typeface="Calibri" pitchFamily="34" charset="0"/>
              </a:rPr>
              <a:t>C,</a:t>
            </a:r>
            <a:r>
              <a:rPr lang="en-GB" baseline="30000" dirty="0">
                <a:latin typeface="Calibri" pitchFamily="34" charset="0"/>
              </a:rPr>
              <a:t> 19</a:t>
            </a:r>
            <a:r>
              <a:rPr lang="en-GB" dirty="0">
                <a:latin typeface="Calibri" pitchFamily="34" charset="0"/>
              </a:rPr>
              <a:t>F &amp; </a:t>
            </a:r>
            <a:r>
              <a:rPr lang="en-GB" baseline="30000" dirty="0">
                <a:latin typeface="Calibri" pitchFamily="34" charset="0"/>
              </a:rPr>
              <a:t>31</a:t>
            </a:r>
            <a:r>
              <a:rPr lang="en-GB" dirty="0">
                <a:latin typeface="Calibri" pitchFamily="34" charset="0"/>
              </a:rPr>
              <a:t>P</a:t>
            </a:r>
          </a:p>
          <a:p>
            <a:r>
              <a:rPr lang="en-GB" dirty="0">
                <a:latin typeface="Calibri" pitchFamily="34" charset="0"/>
              </a:rPr>
              <a:t>2D COSY</a:t>
            </a:r>
          </a:p>
          <a:p>
            <a:r>
              <a:rPr lang="en-GB" dirty="0">
                <a:latin typeface="Calibri" pitchFamily="34" charset="0"/>
              </a:rPr>
              <a:t>2D HSQC</a:t>
            </a:r>
          </a:p>
        </p:txBody>
      </p:sp>
      <p:pic>
        <p:nvPicPr>
          <p:cNvPr id="5122" name="Picture 2" descr="http://nmrweb.chem.ox.ac.uk/Data/Sites/70/media/avh400_we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1767" y="1484783"/>
            <a:ext cx="2877328" cy="3836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5791200" y="3884855"/>
            <a:ext cx="29718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GB" dirty="0">
              <a:latin typeface="Calibri" pitchFamily="34" charset="0"/>
            </a:endParaRPr>
          </a:p>
          <a:p>
            <a:r>
              <a:rPr lang="en-GB" dirty="0">
                <a:latin typeface="Calibri" pitchFamily="34" charset="0"/>
              </a:rPr>
              <a:t>Faster for </a:t>
            </a:r>
            <a:r>
              <a:rPr lang="en-GB" baseline="30000" dirty="0">
                <a:latin typeface="Calibri" pitchFamily="34" charset="0"/>
              </a:rPr>
              <a:t>1</a:t>
            </a:r>
            <a:r>
              <a:rPr lang="en-GB" dirty="0">
                <a:latin typeface="Calibri" pitchFamily="34" charset="0"/>
              </a:rPr>
              <a:t>H than AVF400 or AVG400</a:t>
            </a:r>
          </a:p>
        </p:txBody>
      </p:sp>
    </p:spTree>
    <p:extLst>
      <p:ext uri="{BB962C8B-B14F-4D97-AF65-F5344CB8AC3E}">
        <p14:creationId xmlns:p14="http://schemas.microsoft.com/office/powerpoint/2010/main" val="7560786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026"/>
          <p:cNvSpPr>
            <a:spLocks noChangeArrowheads="1"/>
          </p:cNvSpPr>
          <p:nvPr/>
        </p:nvSpPr>
        <p:spPr bwMode="auto">
          <a:xfrm>
            <a:off x="251520" y="404664"/>
            <a:ext cx="661617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40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Automated AVIII 400 [1</a:t>
            </a:r>
            <a:r>
              <a:rPr lang="en-GB" sz="4000" baseline="300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st</a:t>
            </a:r>
            <a:r>
              <a:rPr lang="en-GB" sz="40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Floor]</a:t>
            </a:r>
          </a:p>
        </p:txBody>
      </p:sp>
      <p:sp>
        <p:nvSpPr>
          <p:cNvPr id="13315" name="Rectangle 1028"/>
          <p:cNvSpPr>
            <a:spLocks noChangeArrowheads="1"/>
          </p:cNvSpPr>
          <p:nvPr/>
        </p:nvSpPr>
        <p:spPr bwMode="auto">
          <a:xfrm>
            <a:off x="1398567" y="5712397"/>
            <a:ext cx="650242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 action="ppaction://hlinkfile"/>
              </a:rPr>
              <a:t>file://chem.ox.ac.uk/SRF/NMR/AVF400/setup.html</a:t>
            </a:r>
            <a:endParaRPr lang="en-GB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316" name="Text Box 1030"/>
          <p:cNvSpPr txBox="1">
            <a:spLocks noChangeArrowheads="1"/>
          </p:cNvSpPr>
          <p:nvPr/>
        </p:nvSpPr>
        <p:spPr bwMode="auto">
          <a:xfrm>
            <a:off x="5715000" y="2362200"/>
            <a:ext cx="2185988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aseline="30000" dirty="0">
                <a:latin typeface="Calibri" pitchFamily="34" charset="0"/>
              </a:rPr>
              <a:t>1</a:t>
            </a:r>
            <a:r>
              <a:rPr lang="en-GB" dirty="0">
                <a:latin typeface="Calibri" pitchFamily="34" charset="0"/>
              </a:rPr>
              <a:t>H, </a:t>
            </a:r>
            <a:r>
              <a:rPr lang="en-GB" baseline="30000" dirty="0">
                <a:latin typeface="Calibri" pitchFamily="34" charset="0"/>
              </a:rPr>
              <a:t>13</a:t>
            </a:r>
            <a:r>
              <a:rPr lang="en-GB" dirty="0">
                <a:latin typeface="Calibri" pitchFamily="34" charset="0"/>
              </a:rPr>
              <a:t>C,</a:t>
            </a:r>
            <a:r>
              <a:rPr lang="en-GB" baseline="30000" dirty="0">
                <a:latin typeface="Calibri" pitchFamily="34" charset="0"/>
              </a:rPr>
              <a:t> 19</a:t>
            </a:r>
            <a:r>
              <a:rPr lang="en-GB" dirty="0">
                <a:latin typeface="Calibri" pitchFamily="34" charset="0"/>
              </a:rPr>
              <a:t>F &amp; </a:t>
            </a:r>
            <a:r>
              <a:rPr lang="en-GB" baseline="30000" dirty="0">
                <a:latin typeface="Calibri" pitchFamily="34" charset="0"/>
              </a:rPr>
              <a:t>31</a:t>
            </a:r>
            <a:r>
              <a:rPr lang="en-GB" dirty="0">
                <a:latin typeface="Calibri" pitchFamily="34" charset="0"/>
              </a:rPr>
              <a:t>P</a:t>
            </a:r>
          </a:p>
          <a:p>
            <a:r>
              <a:rPr lang="en-GB" dirty="0">
                <a:latin typeface="Calibri" pitchFamily="34" charset="0"/>
              </a:rPr>
              <a:t>2D COSY</a:t>
            </a:r>
          </a:p>
          <a:p>
            <a:r>
              <a:rPr lang="en-GB" dirty="0">
                <a:latin typeface="Calibri" pitchFamily="34" charset="0"/>
              </a:rPr>
              <a:t>2D HSQC</a:t>
            </a:r>
          </a:p>
        </p:txBody>
      </p:sp>
      <p:sp>
        <p:nvSpPr>
          <p:cNvPr id="13318" name="Text Box 1032"/>
          <p:cNvSpPr txBox="1">
            <a:spLocks noChangeArrowheads="1"/>
          </p:cNvSpPr>
          <p:nvPr/>
        </p:nvSpPr>
        <p:spPr bwMode="auto">
          <a:xfrm>
            <a:off x="5092511" y="1412776"/>
            <a:ext cx="322094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dirty="0">
                <a:latin typeface="Calibri" pitchFamily="34" charset="0"/>
              </a:rPr>
              <a:t>Known as the </a:t>
            </a:r>
            <a:r>
              <a:rPr lang="en-GB" sz="3200" u="sng" dirty="0">
                <a:solidFill>
                  <a:schemeClr val="accent3">
                    <a:lumMod val="60000"/>
                    <a:lumOff val="40000"/>
                  </a:schemeClr>
                </a:solidFill>
                <a:latin typeface="Calibri" pitchFamily="34" charset="0"/>
              </a:rPr>
              <a:t>AVF400</a:t>
            </a:r>
            <a:endParaRPr lang="en-GB" u="sng" dirty="0">
              <a:solidFill>
                <a:schemeClr val="accent3">
                  <a:lumMod val="60000"/>
                  <a:lumOff val="40000"/>
                </a:schemeClr>
              </a:solidFill>
              <a:latin typeface="Calibri" pitchFamily="34" charset="0"/>
            </a:endParaRPr>
          </a:p>
        </p:txBody>
      </p:sp>
      <p:sp>
        <p:nvSpPr>
          <p:cNvPr id="13319" name="Text Box 1033"/>
          <p:cNvSpPr txBox="1">
            <a:spLocks noChangeArrowheads="1"/>
          </p:cNvSpPr>
          <p:nvPr/>
        </p:nvSpPr>
        <p:spPr bwMode="auto">
          <a:xfrm>
            <a:off x="5181600" y="3657600"/>
            <a:ext cx="36576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dirty="0">
                <a:latin typeface="Calibri" pitchFamily="34" charset="0"/>
              </a:rPr>
              <a:t>Generally very busy- only submit experiments you are sure are essential! </a:t>
            </a:r>
          </a:p>
          <a:p>
            <a:r>
              <a:rPr lang="en-GB" dirty="0">
                <a:latin typeface="Calibri" pitchFamily="34" charset="0"/>
              </a:rPr>
              <a:t>Check </a:t>
            </a:r>
            <a:r>
              <a:rPr lang="en-GB" baseline="30000" dirty="0">
                <a:latin typeface="Calibri" pitchFamily="34" charset="0"/>
              </a:rPr>
              <a:t>1</a:t>
            </a:r>
            <a:r>
              <a:rPr lang="en-GB" dirty="0">
                <a:latin typeface="Calibri" pitchFamily="34" charset="0"/>
              </a:rPr>
              <a:t>H only first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56" y="1589010"/>
            <a:ext cx="3877760" cy="387776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Text Box 1032"/>
          <p:cNvSpPr txBox="1">
            <a:spLocks noChangeArrowheads="1"/>
          </p:cNvSpPr>
          <p:nvPr/>
        </p:nvSpPr>
        <p:spPr bwMode="auto">
          <a:xfrm>
            <a:off x="5004049" y="2133600"/>
            <a:ext cx="3682752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baseline="30000" dirty="0">
                <a:latin typeface="Calibri" pitchFamily="34" charset="0"/>
              </a:rPr>
              <a:t>1</a:t>
            </a:r>
            <a:r>
              <a:rPr lang="en-GB" dirty="0">
                <a:latin typeface="Calibri" pitchFamily="34" charset="0"/>
              </a:rPr>
              <a:t>H NMR</a:t>
            </a:r>
          </a:p>
          <a:p>
            <a:pPr>
              <a:spcBef>
                <a:spcPct val="50000"/>
              </a:spcBef>
            </a:pPr>
            <a:r>
              <a:rPr lang="en-GB" dirty="0">
                <a:latin typeface="Calibri" pitchFamily="34" charset="0"/>
              </a:rPr>
              <a:t>Meant for fast </a:t>
            </a:r>
            <a:r>
              <a:rPr lang="en-GB" baseline="30000" dirty="0">
                <a:latin typeface="Calibri" pitchFamily="34" charset="0"/>
              </a:rPr>
              <a:t>1</a:t>
            </a:r>
            <a:r>
              <a:rPr lang="en-GB" dirty="0">
                <a:latin typeface="Calibri" pitchFamily="34" charset="0"/>
              </a:rPr>
              <a:t>H screening- first come, first served.</a:t>
            </a:r>
          </a:p>
          <a:p>
            <a:pPr>
              <a:spcBef>
                <a:spcPct val="50000"/>
              </a:spcBef>
            </a:pPr>
            <a:r>
              <a:rPr lang="en-GB" dirty="0">
                <a:latin typeface="Calibri" pitchFamily="34" charset="0"/>
              </a:rPr>
              <a:t>No robot operation.</a:t>
            </a:r>
          </a:p>
        </p:txBody>
      </p:sp>
      <p:pic>
        <p:nvPicPr>
          <p:cNvPr id="11269" name="Picture 1033" descr="DPX200-CR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600" y="1600200"/>
            <a:ext cx="2968625" cy="3957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1026"/>
          <p:cNvSpPr>
            <a:spLocks noChangeArrowheads="1"/>
          </p:cNvSpPr>
          <p:nvPr/>
        </p:nvSpPr>
        <p:spPr bwMode="auto">
          <a:xfrm>
            <a:off x="251520" y="404664"/>
            <a:ext cx="755783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40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Semi-Automated DPX200 [1</a:t>
            </a:r>
            <a:r>
              <a:rPr lang="en-GB" sz="4000" baseline="300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st</a:t>
            </a:r>
            <a:r>
              <a:rPr lang="en-GB" sz="40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Floor]</a:t>
            </a:r>
          </a:p>
        </p:txBody>
      </p:sp>
      <p:sp>
        <p:nvSpPr>
          <p:cNvPr id="6" name="Rectangle 1028">
            <a:extLst>
              <a:ext uri="{FF2B5EF4-FFF2-40B4-BE49-F238E27FC236}">
                <a16:creationId xmlns:a16="http://schemas.microsoft.com/office/drawing/2014/main" id="{B31BE2A1-98CC-4F81-B40E-10A1FFFE92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8567" y="5712397"/>
            <a:ext cx="653563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 action="ppaction://hlinkfile"/>
              </a:rPr>
              <a:t>file://chem.ox.ac.uk/SRF/NMR/DPX200/setup.html</a:t>
            </a:r>
            <a:endParaRPr lang="en-GB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07504" y="195162"/>
            <a:ext cx="618233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40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Instrument status web pages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B7379C6-AA60-411E-ABD1-3723D36792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411" y="919844"/>
            <a:ext cx="8235177" cy="5018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0218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3068960"/>
            <a:ext cx="8134672" cy="3027040"/>
          </a:xfrm>
        </p:spPr>
        <p:txBody>
          <a:bodyPr>
            <a:normAutofit/>
          </a:bodyPr>
          <a:lstStyle/>
          <a:p>
            <a:r>
              <a:rPr lang="en-GB" sz="2400" dirty="0"/>
              <a:t>Basement high-field NMR lab</a:t>
            </a:r>
          </a:p>
          <a:p>
            <a:r>
              <a:rPr lang="en-GB" sz="2400" dirty="0"/>
              <a:t>400 and 500 MHz instruments available for specifically trained users (“hands-on” use). 600/700 MHz for bio-projects</a:t>
            </a:r>
          </a:p>
          <a:p>
            <a:r>
              <a:rPr lang="en-GB" sz="2400" dirty="0"/>
              <a:t>Training must be given by NMR staff</a:t>
            </a:r>
          </a:p>
          <a:p>
            <a:r>
              <a:rPr lang="en-GB" sz="2400" dirty="0">
                <a:solidFill>
                  <a:srgbClr val="FF0000"/>
                </a:solidFill>
              </a:rPr>
              <a:t>Please enquire with NMR Staff if you wish to be trained</a:t>
            </a:r>
          </a:p>
          <a:p>
            <a:r>
              <a:rPr lang="en-GB" sz="2400" dirty="0"/>
              <a:t>On-line booking (intranet)- registration is required:</a:t>
            </a:r>
          </a:p>
          <a:p>
            <a:r>
              <a:rPr lang="en-GB" sz="2000" dirty="0">
                <a:hlinkClick r:id="rId3"/>
              </a:rPr>
              <a:t>https://intranet.chem.ox.ac.uk/booking/default.html</a:t>
            </a:r>
            <a:endParaRPr lang="en-GB" sz="2000" dirty="0"/>
          </a:p>
          <a:p>
            <a:pPr marL="109728" indent="0">
              <a:buNone/>
            </a:pPr>
            <a:endParaRPr lang="en-GB" sz="2400" dirty="0">
              <a:solidFill>
                <a:srgbClr val="FF0000"/>
              </a:solidFill>
            </a:endParaRPr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755576" y="404664"/>
            <a:ext cx="7772400" cy="659160"/>
          </a:xfrm>
        </p:spPr>
        <p:txBody>
          <a:bodyPr>
            <a:noAutofit/>
          </a:bodyPr>
          <a:lstStyle/>
          <a:p>
            <a:r>
              <a:rPr lang="en-GB" sz="4000" dirty="0"/>
              <a:t>High-field facilities</a:t>
            </a:r>
          </a:p>
        </p:txBody>
      </p:sp>
      <p:pic>
        <p:nvPicPr>
          <p:cNvPr id="6146" name="Picture 2" descr="http://nmrweb.chem.ox.ac.uk/Data/Sites/70/media/panorama201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736"/>
            <a:ext cx="9144000" cy="1971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400" dirty="0"/>
              <a:t>Many routine 1D and 2D </a:t>
            </a:r>
            <a:r>
              <a:rPr lang="en-GB" sz="2400" baseline="30000" dirty="0"/>
              <a:t>1</a:t>
            </a:r>
            <a:r>
              <a:rPr lang="en-GB" sz="2400" dirty="0"/>
              <a:t>H, </a:t>
            </a:r>
            <a:r>
              <a:rPr lang="en-GB" sz="2400" baseline="30000" dirty="0"/>
              <a:t>13</a:t>
            </a:r>
            <a:r>
              <a:rPr lang="en-GB" sz="2400" dirty="0"/>
              <a:t>C, </a:t>
            </a:r>
            <a:r>
              <a:rPr lang="en-GB" sz="2400" baseline="30000" dirty="0"/>
              <a:t>19</a:t>
            </a:r>
            <a:r>
              <a:rPr lang="en-GB" sz="2400" dirty="0"/>
              <a:t>F, </a:t>
            </a:r>
            <a:r>
              <a:rPr lang="en-GB" sz="2400" baseline="30000" dirty="0"/>
              <a:t>31</a:t>
            </a:r>
            <a:r>
              <a:rPr lang="en-GB" sz="2400" dirty="0"/>
              <a:t>P, &amp; </a:t>
            </a:r>
            <a:r>
              <a:rPr lang="en-GB" sz="2400" baseline="30000" dirty="0"/>
              <a:t>11</a:t>
            </a:r>
            <a:r>
              <a:rPr lang="en-GB" sz="2400" dirty="0"/>
              <a:t>B experiments can be performed using open-access 400 MHz</a:t>
            </a:r>
          </a:p>
          <a:p>
            <a:endParaRPr lang="en-GB" sz="2400" dirty="0"/>
          </a:p>
          <a:p>
            <a:r>
              <a:rPr lang="en-GB" sz="2400" dirty="0"/>
              <a:t>Daily service provided by Dr Coral Mycroft and Caitlin Salter</a:t>
            </a:r>
          </a:p>
          <a:p>
            <a:endParaRPr lang="en-GB" sz="2400" dirty="0"/>
          </a:p>
          <a:p>
            <a:r>
              <a:rPr lang="en-GB" sz="2400" dirty="0"/>
              <a:t>NMR Service uses 500 &amp; 600 MHz instruments </a:t>
            </a:r>
            <a:r>
              <a:rPr lang="en-GB" sz="2400" i="1" dirty="0"/>
              <a:t>not</a:t>
            </a:r>
            <a:r>
              <a:rPr lang="en-GB" sz="2400" dirty="0"/>
              <a:t> 400</a:t>
            </a:r>
          </a:p>
          <a:p>
            <a:endParaRPr lang="en-GB" sz="2400" dirty="0"/>
          </a:p>
          <a:p>
            <a:r>
              <a:rPr lang="en-GB" sz="2400" dirty="0"/>
              <a:t>Each sample must have electronic submission form (Word) and </a:t>
            </a:r>
            <a:r>
              <a:rPr lang="en-GB" sz="2400" baseline="30000" dirty="0"/>
              <a:t>1</a:t>
            </a:r>
            <a:r>
              <a:rPr lang="en-GB" sz="2400" dirty="0"/>
              <a:t>H spectrum (PDF) </a:t>
            </a:r>
            <a:r>
              <a:rPr lang="en-GB" sz="2400" i="1" dirty="0">
                <a:solidFill>
                  <a:srgbClr val="FF0000"/>
                </a:solidFill>
              </a:rPr>
              <a:t>of same sample</a:t>
            </a:r>
          </a:p>
        </p:txBody>
      </p:sp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dirty="0"/>
              <a:t>NMR Submission Service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7396" y="1556792"/>
            <a:ext cx="3732587" cy="452596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400" dirty="0"/>
              <a:t>NMR on-line Submission</a:t>
            </a:r>
            <a:endParaRPr lang="en-GB" dirty="0"/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5076056" y="1562532"/>
            <a:ext cx="3170237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 dirty="0">
                <a:latin typeface="Calibri" pitchFamily="34" charset="0"/>
                <a:hlinkClick r:id="rId3"/>
              </a:rPr>
              <a:t>http://www.chem.ox.ac.uk/samples</a:t>
            </a:r>
            <a:endParaRPr lang="en-US" sz="1600" dirty="0">
              <a:latin typeface="Calibri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843808" y="3933056"/>
            <a:ext cx="360040" cy="504056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5003786" y="3774430"/>
            <a:ext cx="367240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Sample Number is unique for every NMR sample tube submitted and is used to track samples- every tube ID tag must be labelled with this number (at least)</a:t>
            </a:r>
          </a:p>
        </p:txBody>
      </p:sp>
    </p:spTree>
    <p:extLst>
      <p:ext uri="{BB962C8B-B14F-4D97-AF65-F5344CB8AC3E}">
        <p14:creationId xmlns:p14="http://schemas.microsoft.com/office/powerpoint/2010/main" val="3044542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676400"/>
            <a:ext cx="3598168" cy="4495800"/>
          </a:xfrm>
        </p:spPr>
        <p:txBody>
          <a:bodyPr>
            <a:normAutofit/>
          </a:bodyPr>
          <a:lstStyle/>
          <a:p>
            <a:r>
              <a:rPr lang="en-GB" sz="2000" dirty="0"/>
              <a:t>Facility Director: </a:t>
            </a:r>
          </a:p>
          <a:p>
            <a:pPr lvl="1"/>
            <a:r>
              <a:rPr lang="en-GB" sz="1800" dirty="0"/>
              <a:t>Dr Nick Rees</a:t>
            </a:r>
          </a:p>
          <a:p>
            <a:r>
              <a:rPr lang="en-GB" sz="2000" dirty="0"/>
              <a:t>Service Manager: </a:t>
            </a:r>
          </a:p>
          <a:p>
            <a:pPr lvl="1"/>
            <a:r>
              <a:rPr lang="en-GB" sz="1800" dirty="0"/>
              <a:t>Dr James Montgomery</a:t>
            </a:r>
          </a:p>
          <a:p>
            <a:r>
              <a:rPr lang="en-GB" sz="2000" dirty="0"/>
              <a:t>Service Technician: </a:t>
            </a:r>
          </a:p>
          <a:p>
            <a:pPr lvl="1"/>
            <a:r>
              <a:rPr lang="en-GB" sz="1800" dirty="0"/>
              <a:t>Caitlin Salter</a:t>
            </a:r>
          </a:p>
          <a:p>
            <a:r>
              <a:rPr lang="en-GB" sz="2000" dirty="0"/>
              <a:t>NMR Officer: </a:t>
            </a:r>
          </a:p>
          <a:p>
            <a:pPr lvl="1"/>
            <a:r>
              <a:rPr lang="en-GB" sz="1800" dirty="0"/>
              <a:t>Coral Mycroft</a:t>
            </a:r>
          </a:p>
          <a:p>
            <a:pPr>
              <a:buFont typeface="Wingdings" panose="05000000000000000000" pitchFamily="2" charset="2"/>
              <a:buChar char="Ø"/>
            </a:pPr>
            <a:endParaRPr lang="en-GB" sz="2200" dirty="0"/>
          </a:p>
          <a:p>
            <a:pPr lvl="1"/>
            <a:endParaRPr lang="en-GB" sz="1800" dirty="0"/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1. NMR Staff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85800" y="4879254"/>
            <a:ext cx="38440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nmrstaff@maillist.chem.ox.ac.uk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260942" y="2925591"/>
            <a:ext cx="7521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Caitlin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6128" y="1111173"/>
            <a:ext cx="1363943" cy="18185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AD5E2E1-0E2F-4657-B517-BF7EC7B84B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9064" y="1103854"/>
            <a:ext cx="1642264" cy="18185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C9550DB-4903-4E32-86A0-6369D2741E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7283" y="3429000"/>
            <a:ext cx="1369433" cy="182591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1B3BD21-83BB-4608-9932-18F03A760990}"/>
              </a:ext>
            </a:extLst>
          </p:cNvPr>
          <p:cNvSpPr txBox="1"/>
          <p:nvPr/>
        </p:nvSpPr>
        <p:spPr>
          <a:xfrm>
            <a:off x="4135836" y="2929764"/>
            <a:ext cx="5822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Nick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4977FF1-FF42-49CF-85F1-8549261E373E}"/>
              </a:ext>
            </a:extLst>
          </p:cNvPr>
          <p:cNvSpPr txBox="1"/>
          <p:nvPr/>
        </p:nvSpPr>
        <p:spPr>
          <a:xfrm>
            <a:off x="4132709" y="5254910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James</a:t>
            </a:r>
          </a:p>
        </p:txBody>
      </p:sp>
      <p:pic>
        <p:nvPicPr>
          <p:cNvPr id="2050" name="Picture 2" descr="cm website photo">
            <a:extLst>
              <a:ext uri="{FF2B5EF4-FFF2-40B4-BE49-F238E27FC236}">
                <a16:creationId xmlns:a16="http://schemas.microsoft.com/office/drawing/2014/main" id="{70E9944D-9D6D-41F9-922E-305EF11635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2877" y="3393677"/>
            <a:ext cx="1642264" cy="1861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1F7FEA7-D0E4-42D9-8D5B-533BBCFF52D5}"/>
              </a:ext>
            </a:extLst>
          </p:cNvPr>
          <p:cNvSpPr txBox="1"/>
          <p:nvPr/>
        </p:nvSpPr>
        <p:spPr>
          <a:xfrm>
            <a:off x="6213025" y="5254910"/>
            <a:ext cx="6735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Coral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BABFC04D-E0E3-4BE4-976D-C0FB09DB52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8652" y="32919"/>
            <a:ext cx="4287538" cy="6045668"/>
          </a:xfrm>
          <a:prstGeom prst="rect">
            <a:avLst/>
          </a:prstGeom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1066800"/>
            <a:ext cx="3744416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GB" sz="3200" dirty="0"/>
              <a:t>Sample Submission</a:t>
            </a:r>
            <a:br>
              <a:rPr lang="en-GB" sz="3200" dirty="0"/>
            </a:br>
            <a:r>
              <a:rPr lang="en-GB" sz="3200" dirty="0"/>
              <a:t>Form: </a:t>
            </a:r>
            <a:r>
              <a:rPr lang="en-GB" sz="3200" u="sng" dirty="0"/>
              <a:t>Word document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4860032" y="850776"/>
            <a:ext cx="3384376" cy="540060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55576" y="4537678"/>
            <a:ext cx="31683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The sample submission process will also be explained to you as part of your open-access training…</a:t>
            </a:r>
          </a:p>
        </p:txBody>
      </p:sp>
      <p:sp>
        <p:nvSpPr>
          <p:cNvPr id="3" name="Rectangle 2"/>
          <p:cNvSpPr/>
          <p:nvPr/>
        </p:nvSpPr>
        <p:spPr>
          <a:xfrm>
            <a:off x="5940152" y="1412776"/>
            <a:ext cx="1728192" cy="144016"/>
          </a:xfrm>
          <a:prstGeom prst="rect">
            <a:avLst/>
          </a:prstGeom>
          <a:noFill/>
          <a:ln w="28575">
            <a:solidFill>
              <a:srgbClr val="00B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1259632" y="332340"/>
            <a:ext cx="31021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 IIs should enter: p2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4788024" y="1390836"/>
            <a:ext cx="1152128" cy="237964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1" name="Group 10"/>
          <p:cNvGrpSpPr/>
          <p:nvPr/>
        </p:nvGrpSpPr>
        <p:grpSpPr>
          <a:xfrm>
            <a:off x="251520" y="2662257"/>
            <a:ext cx="1843980" cy="1038225"/>
            <a:chOff x="251520" y="2662257"/>
            <a:chExt cx="1843980" cy="103822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8650" y="2662257"/>
              <a:ext cx="1466850" cy="1038225"/>
            </a:xfrm>
            <a:prstGeom prst="rect">
              <a:avLst/>
            </a:prstGeom>
          </p:spPr>
        </p:pic>
        <p:sp>
          <p:nvSpPr>
            <p:cNvPr id="10" name="Right Arrow 9"/>
            <p:cNvSpPr/>
            <p:nvPr/>
          </p:nvSpPr>
          <p:spPr>
            <a:xfrm>
              <a:off x="251520" y="3284984"/>
              <a:ext cx="377130" cy="144016"/>
            </a:xfrm>
            <a:prstGeom prst="rightArrow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123728" y="2476753"/>
            <a:ext cx="2121212" cy="1274440"/>
            <a:chOff x="2123728" y="2476753"/>
            <a:chExt cx="2121212" cy="127444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123728" y="2476753"/>
              <a:ext cx="1626239" cy="127444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3468765" y="2825858"/>
              <a:ext cx="77617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00" b="1" dirty="0">
                  <a:latin typeface="Calibri" panose="020F0502020204030204" pitchFamily="34" charset="0"/>
                  <a:cs typeface="Calibri" panose="020F0502020204030204" pitchFamily="34" charset="0"/>
                </a:rPr>
                <a:t>FORM</a:t>
              </a:r>
            </a:p>
            <a:p>
              <a:r>
                <a:rPr lang="en-GB" sz="1000" b="1" dirty="0">
                  <a:latin typeface="Calibri" panose="020F0502020204030204" pitchFamily="34" charset="0"/>
                  <a:cs typeface="Calibri" panose="020F0502020204030204" pitchFamily="34" charset="0"/>
                </a:rPr>
                <a:t>SPECTRUM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 animBg="1"/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539552" y="908720"/>
            <a:ext cx="7924800" cy="1368152"/>
          </a:xfrm>
        </p:spPr>
        <p:txBody>
          <a:bodyPr>
            <a:normAutofit/>
          </a:bodyPr>
          <a:lstStyle/>
          <a:p>
            <a:r>
              <a:rPr lang="en-GB" dirty="0"/>
              <a:t>NMR web pages:</a:t>
            </a:r>
          </a:p>
          <a:p>
            <a:pPr lvl="1"/>
            <a:r>
              <a:rPr lang="en-GB" sz="2400" dirty="0">
                <a:solidFill>
                  <a:schemeClr val="tx2"/>
                </a:solidFill>
                <a:hlinkClick r:id="rId3"/>
              </a:rPr>
              <a:t>http://nmrweb.chem.ox.ac.uk/</a:t>
            </a:r>
            <a:endParaRPr lang="en-GB" dirty="0"/>
          </a:p>
          <a:p>
            <a:pPr lvl="1"/>
            <a:r>
              <a:rPr lang="en-GB" sz="1800" dirty="0"/>
              <a:t>or through </a:t>
            </a:r>
            <a:r>
              <a:rPr lang="en-GB" sz="1800" b="1" i="1" dirty="0"/>
              <a:t>Intranet</a:t>
            </a:r>
            <a:r>
              <a:rPr lang="en-GB" sz="1800" dirty="0"/>
              <a:t> Link to </a:t>
            </a:r>
            <a:r>
              <a:rPr lang="en-GB" sz="1800" b="1" i="1" dirty="0"/>
              <a:t>Analytical Facilities </a:t>
            </a:r>
            <a:r>
              <a:rPr lang="en-GB" sz="1800" dirty="0"/>
              <a:t>on Chemistry homepage</a:t>
            </a:r>
            <a:r>
              <a:rPr lang="en-GB" dirty="0"/>
              <a:t>.</a:t>
            </a:r>
          </a:p>
          <a:p>
            <a:pPr lvl="1"/>
            <a:endParaRPr lang="en-GB" dirty="0"/>
          </a:p>
        </p:txBody>
      </p:sp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en-GB" sz="4000" dirty="0"/>
              <a:t>On-line resources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C6AC3C-84A0-47F7-A8D6-F702510DF4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5736" y="2264983"/>
            <a:ext cx="6588224" cy="4014699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Rectangle 1027"/>
          <p:cNvSpPr>
            <a:spLocks noGrp="1" noChangeArrowheads="1"/>
          </p:cNvSpPr>
          <p:nvPr>
            <p:ph idx="1"/>
          </p:nvPr>
        </p:nvSpPr>
        <p:spPr>
          <a:xfrm>
            <a:off x="467544" y="1340768"/>
            <a:ext cx="8424936" cy="4755232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90000"/>
              </a:lnSpc>
            </a:pPr>
            <a:r>
              <a:rPr lang="en-GB" sz="2800" dirty="0"/>
              <a:t>Use of the Open-Access NMR Spectrometers &amp; Service</a:t>
            </a:r>
          </a:p>
          <a:p>
            <a:pPr lvl="1">
              <a:lnSpc>
                <a:spcPct val="90000"/>
              </a:lnSpc>
            </a:pPr>
            <a:r>
              <a:rPr lang="en-GB" sz="2400" b="1" i="1" dirty="0">
                <a:solidFill>
                  <a:srgbClr val="FF0000"/>
                </a:solidFill>
              </a:rPr>
              <a:t>Running this week- </a:t>
            </a:r>
            <a:r>
              <a:rPr lang="en-GB" sz="2400" b="1" i="1" u="sng" dirty="0">
                <a:solidFill>
                  <a:srgbClr val="FF0000"/>
                </a:solidFill>
              </a:rPr>
              <a:t>meet in CRL reception</a:t>
            </a:r>
            <a:endParaRPr lang="en-GB" sz="2400" i="1" u="sng" dirty="0">
              <a:solidFill>
                <a:srgbClr val="FF0000"/>
              </a:solidFill>
            </a:endParaRPr>
          </a:p>
          <a:p>
            <a:pPr lvl="1">
              <a:lnSpc>
                <a:spcPct val="90000"/>
              </a:lnSpc>
            </a:pPr>
            <a:r>
              <a:rPr lang="en-GB" sz="2400" i="1" dirty="0">
                <a:solidFill>
                  <a:srgbClr val="FF0000"/>
                </a:solidFill>
              </a:rPr>
              <a:t>Compulsory sessions- you must attend before using instruments or the NMR submission service.</a:t>
            </a:r>
          </a:p>
          <a:p>
            <a:pPr lvl="1">
              <a:lnSpc>
                <a:spcPct val="90000"/>
              </a:lnSpc>
            </a:pPr>
            <a:endParaRPr lang="en-GB" sz="2400" i="1" dirty="0">
              <a:solidFill>
                <a:srgbClr val="FF0000"/>
              </a:solidFill>
            </a:endParaRPr>
          </a:p>
          <a:p>
            <a:pPr>
              <a:lnSpc>
                <a:spcPct val="90000"/>
              </a:lnSpc>
            </a:pPr>
            <a:r>
              <a:rPr lang="en-GB" sz="2800" dirty="0" err="1"/>
              <a:t>Mnova</a:t>
            </a:r>
            <a:r>
              <a:rPr lang="en-GB" sz="2800" dirty="0"/>
              <a:t> NMR Software Introductory Lecture</a:t>
            </a:r>
          </a:p>
          <a:p>
            <a:pPr lvl="1">
              <a:lnSpc>
                <a:spcPct val="90000"/>
              </a:lnSpc>
            </a:pPr>
            <a:r>
              <a:rPr lang="en-GB" sz="2400" dirty="0"/>
              <a:t>Single on-line lecture introducing main software features</a:t>
            </a:r>
          </a:p>
          <a:p>
            <a:pPr marL="109728" indent="0">
              <a:lnSpc>
                <a:spcPct val="90000"/>
              </a:lnSpc>
              <a:buNone/>
            </a:pPr>
            <a:endParaRPr lang="en-GB" sz="2800" dirty="0"/>
          </a:p>
          <a:p>
            <a:pPr>
              <a:lnSpc>
                <a:spcPct val="90000"/>
              </a:lnSpc>
            </a:pPr>
            <a:r>
              <a:rPr lang="en-GB" sz="2800" dirty="0"/>
              <a:t>Modern NMR Spectroscopy for the Research Chemist</a:t>
            </a:r>
          </a:p>
          <a:p>
            <a:pPr lvl="1">
              <a:lnSpc>
                <a:spcPct val="90000"/>
              </a:lnSpc>
            </a:pPr>
            <a:r>
              <a:rPr lang="en-GB" sz="2400" dirty="0"/>
              <a:t>8-lecture course providing overview of NMR techniques</a:t>
            </a:r>
          </a:p>
          <a:p>
            <a:pPr lvl="1">
              <a:lnSpc>
                <a:spcPct val="90000"/>
              </a:lnSpc>
            </a:pPr>
            <a:r>
              <a:rPr lang="en-GB" b="1" dirty="0"/>
              <a:t>This course can be found on the Oxford Canvas site at: </a:t>
            </a:r>
            <a:r>
              <a:rPr lang="en-GB" b="1" u="sng" dirty="0">
                <a:hlinkClick r:id="rId3"/>
              </a:rPr>
              <a:t>https://canvas.ox.ac.uk/courses/54457</a:t>
            </a:r>
            <a:endParaRPr lang="en-GB" sz="2400" dirty="0"/>
          </a:p>
          <a:p>
            <a:pPr lvl="1">
              <a:lnSpc>
                <a:spcPct val="90000"/>
              </a:lnSpc>
            </a:pPr>
            <a:endParaRPr lang="en-GB" sz="2400" i="1" dirty="0"/>
          </a:p>
          <a:p>
            <a:pPr lvl="1">
              <a:lnSpc>
                <a:spcPct val="90000"/>
              </a:lnSpc>
            </a:pPr>
            <a:endParaRPr lang="en-GB" sz="2400" i="1" dirty="0"/>
          </a:p>
          <a:p>
            <a:pPr>
              <a:lnSpc>
                <a:spcPct val="90000"/>
              </a:lnSpc>
            </a:pPr>
            <a:r>
              <a:rPr lang="en-GB" sz="2800" dirty="0"/>
              <a:t>CDT students</a:t>
            </a:r>
            <a:endParaRPr lang="en-GB" sz="2800" i="1" dirty="0"/>
          </a:p>
          <a:p>
            <a:pPr lvl="1">
              <a:lnSpc>
                <a:spcPct val="90000"/>
              </a:lnSpc>
            </a:pPr>
            <a:r>
              <a:rPr lang="en-GB" sz="2100" i="1" dirty="0"/>
              <a:t>NMR training courses in Jan 2024: </a:t>
            </a:r>
            <a:r>
              <a:rPr lang="en-GB" sz="1900" i="1" dirty="0">
                <a:solidFill>
                  <a:srgbClr val="FF0000"/>
                </a:solidFill>
              </a:rPr>
              <a:t>DO NOT SIGN UP FOR TRAINING THIS WEEK</a:t>
            </a:r>
            <a:endParaRPr lang="en-GB" sz="2100" i="1" dirty="0">
              <a:solidFill>
                <a:srgbClr val="FF0000"/>
              </a:solidFill>
            </a:endParaRPr>
          </a:p>
        </p:txBody>
      </p:sp>
      <p:sp>
        <p:nvSpPr>
          <p:cNvPr id="26626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Future training courses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5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5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50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50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50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50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505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>
          <a:xfrm>
            <a:off x="539552" y="1981200"/>
            <a:ext cx="8352928" cy="4114800"/>
          </a:xfrm>
        </p:spPr>
        <p:txBody>
          <a:bodyPr>
            <a:normAutofit/>
          </a:bodyPr>
          <a:lstStyle/>
          <a:p>
            <a:r>
              <a:rPr lang="en-GB" sz="2800" dirty="0"/>
              <a:t>5 research instruments @ 400-500 MHz</a:t>
            </a:r>
          </a:p>
          <a:p>
            <a:pPr lvl="1"/>
            <a:r>
              <a:rPr lang="en-GB" sz="2400" dirty="0"/>
              <a:t>1 @ 400 MHz: </a:t>
            </a:r>
            <a:r>
              <a:rPr lang="en-GB" sz="2400" dirty="0">
                <a:solidFill>
                  <a:srgbClr val="FF0000"/>
                </a:solidFill>
              </a:rPr>
              <a:t>Open Access </a:t>
            </a:r>
            <a:r>
              <a:rPr lang="en-GB" sz="2400" dirty="0"/>
              <a:t>multinuclear </a:t>
            </a:r>
          </a:p>
          <a:p>
            <a:pPr lvl="1"/>
            <a:r>
              <a:rPr lang="en-GB" sz="2400" dirty="0"/>
              <a:t>1 @ 400 MHz: </a:t>
            </a:r>
            <a:r>
              <a:rPr lang="en-GB" sz="2400" dirty="0">
                <a:solidFill>
                  <a:srgbClr val="FF0000"/>
                </a:solidFill>
              </a:rPr>
              <a:t>Open Access </a:t>
            </a:r>
            <a:r>
              <a:rPr lang="en-GB" sz="2400" dirty="0"/>
              <a:t>multinuclear </a:t>
            </a:r>
          </a:p>
          <a:p>
            <a:pPr lvl="1"/>
            <a:r>
              <a:rPr lang="en-GB" sz="2400" dirty="0"/>
              <a:t>1 @ 500 MHz: </a:t>
            </a:r>
            <a:r>
              <a:rPr lang="en-GB" sz="2400" dirty="0">
                <a:solidFill>
                  <a:srgbClr val="00B050"/>
                </a:solidFill>
              </a:rPr>
              <a:t>Hands on </a:t>
            </a:r>
            <a:r>
              <a:rPr lang="en-GB" sz="2400" dirty="0"/>
              <a:t>&amp;</a:t>
            </a:r>
            <a:r>
              <a:rPr lang="en-GB" sz="2400" dirty="0">
                <a:solidFill>
                  <a:srgbClr val="00B050"/>
                </a:solidFill>
              </a:rPr>
              <a:t> </a:t>
            </a:r>
            <a:r>
              <a:rPr lang="en-GB" sz="2400" dirty="0">
                <a:solidFill>
                  <a:srgbClr val="7030A0"/>
                </a:solidFill>
              </a:rPr>
              <a:t>Service </a:t>
            </a:r>
            <a:r>
              <a:rPr lang="en-GB" sz="2400" dirty="0"/>
              <a:t>multinuclear and VT work</a:t>
            </a:r>
          </a:p>
          <a:p>
            <a:pPr lvl="1"/>
            <a:r>
              <a:rPr lang="en-GB" sz="2400" dirty="0"/>
              <a:t>1 @ 400 MHz: </a:t>
            </a:r>
            <a:r>
              <a:rPr lang="en-GB" sz="2400" dirty="0">
                <a:solidFill>
                  <a:srgbClr val="7030A0"/>
                </a:solidFill>
              </a:rPr>
              <a:t>Service </a:t>
            </a:r>
            <a:r>
              <a:rPr lang="en-GB" sz="2400" b="1" dirty="0"/>
              <a:t>Solid</a:t>
            </a:r>
            <a:r>
              <a:rPr lang="en-GB" sz="2400" dirty="0"/>
              <a:t> </a:t>
            </a:r>
            <a:r>
              <a:rPr lang="en-GB" sz="2400" b="1" dirty="0"/>
              <a:t>State</a:t>
            </a:r>
            <a:r>
              <a:rPr lang="en-GB" sz="2400" dirty="0"/>
              <a:t> HXY</a:t>
            </a:r>
          </a:p>
          <a:p>
            <a:pPr lvl="1"/>
            <a:r>
              <a:rPr lang="en-GB" sz="2400" dirty="0"/>
              <a:t>1 @ 400 MHz: </a:t>
            </a:r>
            <a:r>
              <a:rPr lang="en-GB" sz="2400" dirty="0">
                <a:solidFill>
                  <a:srgbClr val="7030A0"/>
                </a:solidFill>
              </a:rPr>
              <a:t>Service </a:t>
            </a:r>
            <a:r>
              <a:rPr lang="en-GB" sz="2400" b="1" dirty="0"/>
              <a:t>Solid</a:t>
            </a:r>
            <a:r>
              <a:rPr lang="en-GB" sz="2400" dirty="0"/>
              <a:t> </a:t>
            </a:r>
            <a:r>
              <a:rPr lang="en-GB" sz="2400" b="1" dirty="0"/>
              <a:t>State</a:t>
            </a:r>
            <a:r>
              <a:rPr lang="en-GB" sz="2400" dirty="0"/>
              <a:t> HFX, </a:t>
            </a:r>
            <a:r>
              <a:rPr lang="en-GB" sz="2400" dirty="0" err="1"/>
              <a:t>microimaging</a:t>
            </a:r>
            <a:endParaRPr lang="en-GB" sz="2400" dirty="0"/>
          </a:p>
          <a:p>
            <a:pPr marL="393192" lvl="1" indent="0">
              <a:buNone/>
            </a:pPr>
            <a:r>
              <a:rPr lang="en-GB" sz="2400" dirty="0"/>
              <a:t>            &amp; diffusion</a:t>
            </a:r>
          </a:p>
          <a:p>
            <a:pPr marL="393192" lvl="1" indent="0">
              <a:buNone/>
            </a:pPr>
            <a:endParaRPr lang="en-GB" sz="2400" dirty="0"/>
          </a:p>
          <a:p>
            <a:pPr lvl="1"/>
            <a:r>
              <a:rPr lang="en-GB" sz="2400" dirty="0"/>
              <a:t>Access to 600 MHz: </a:t>
            </a:r>
            <a:r>
              <a:rPr lang="en-GB" sz="2400" dirty="0">
                <a:solidFill>
                  <a:srgbClr val="7030A0"/>
                </a:solidFill>
              </a:rPr>
              <a:t>Service </a:t>
            </a:r>
            <a:r>
              <a:rPr lang="en-GB" sz="2400" baseline="30000" dirty="0"/>
              <a:t>1</a:t>
            </a:r>
            <a:r>
              <a:rPr lang="en-GB" sz="2400" dirty="0"/>
              <a:t>H and </a:t>
            </a:r>
            <a:r>
              <a:rPr lang="en-GB" sz="2400" baseline="30000" dirty="0"/>
              <a:t>13</a:t>
            </a:r>
            <a:r>
              <a:rPr lang="en-GB" sz="2400" dirty="0"/>
              <a:t>C</a:t>
            </a:r>
          </a:p>
          <a:p>
            <a:pPr marL="393192" lvl="1" indent="0">
              <a:buNone/>
            </a:pPr>
            <a:endParaRPr lang="en-GB" sz="2400" dirty="0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04664"/>
            <a:ext cx="8229600" cy="1296144"/>
          </a:xfrm>
        </p:spPr>
        <p:txBody>
          <a:bodyPr>
            <a:normAutofit/>
          </a:bodyPr>
          <a:lstStyle/>
          <a:p>
            <a:pPr marR="64008" lvl="0">
              <a:spcBef>
                <a:spcPts val="400"/>
              </a:spcBef>
            </a:pPr>
            <a:r>
              <a:rPr lang="en-GB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/>
                <a:ea typeface="+mn-ea"/>
                <a:cs typeface="+mn-cs"/>
              </a:rPr>
              <a:t>Inorganic</a:t>
            </a:r>
            <a:r>
              <a:rPr lang="en-GB" sz="31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/>
                <a:ea typeface="+mn-ea"/>
                <a:cs typeface="+mn-cs"/>
              </a:rPr>
              <a:t> Chemistry</a:t>
            </a:r>
            <a:br>
              <a:rPr lang="en-GB" sz="2400" b="0" dirty="0">
                <a:solidFill>
                  <a:srgbClr val="464646"/>
                </a:solidFill>
                <a:effectLst/>
                <a:latin typeface="Lucida Sans Unicode"/>
                <a:ea typeface="+mn-ea"/>
                <a:cs typeface="+mn-cs"/>
              </a:rPr>
            </a:br>
            <a:r>
              <a:rPr lang="en-GB" sz="4000" dirty="0"/>
              <a:t>Instrumentation</a:t>
            </a:r>
          </a:p>
        </p:txBody>
      </p:sp>
    </p:spTree>
    <p:extLst>
      <p:ext uri="{BB962C8B-B14F-4D97-AF65-F5344CB8AC3E}">
        <p14:creationId xmlns:p14="http://schemas.microsoft.com/office/powerpoint/2010/main" val="8764296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0" dirty="0"/>
              <a:t>Automated AVIIIHD400 [2</a:t>
            </a:r>
            <a:r>
              <a:rPr lang="en-GB" b="0" baseline="30000" dirty="0"/>
              <a:t>nd</a:t>
            </a:r>
            <a:r>
              <a:rPr lang="en-GB" b="0" dirty="0"/>
              <a:t> Floor]</a:t>
            </a:r>
          </a:p>
        </p:txBody>
      </p:sp>
      <p:sp>
        <p:nvSpPr>
          <p:cNvPr id="11268" name="Text Box 1032"/>
          <p:cNvSpPr txBox="1">
            <a:spLocks noChangeArrowheads="1"/>
          </p:cNvSpPr>
          <p:nvPr/>
        </p:nvSpPr>
        <p:spPr bwMode="auto">
          <a:xfrm>
            <a:off x="5357813" y="1412776"/>
            <a:ext cx="3328987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defRPr/>
            </a:pPr>
            <a:r>
              <a:rPr lang="en-GB" dirty="0">
                <a:latin typeface="Calibri" pitchFamily="34" charset="0"/>
                <a:cs typeface="Calibri" pitchFamily="34" charset="0"/>
              </a:rPr>
              <a:t>Known as the </a:t>
            </a:r>
            <a:r>
              <a:rPr lang="en-GB" sz="3200" u="sng" dirty="0">
                <a:solidFill>
                  <a:schemeClr val="accent3">
                    <a:lumMod val="60000"/>
                    <a:lumOff val="40000"/>
                  </a:schemeClr>
                </a:solidFill>
                <a:latin typeface="Calibri" pitchFamily="34" charset="0"/>
                <a:cs typeface="Calibri" pitchFamily="34" charset="0"/>
              </a:rPr>
              <a:t>Hg400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defRPr/>
            </a:pPr>
            <a:endParaRPr lang="en-GB" dirty="0">
              <a:latin typeface="Arial" pitchFamily="34" charset="0"/>
              <a:cs typeface="Arial" pitchFamily="34" charset="0"/>
            </a:endParaRPr>
          </a:p>
          <a:p>
            <a:pPr marL="533400" indent="-53340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GB" dirty="0">
                <a:latin typeface="Arial" pitchFamily="34" charset="0"/>
                <a:cs typeface="Arial" pitchFamily="34" charset="0"/>
              </a:rPr>
              <a:t>60 place </a:t>
            </a:r>
            <a:r>
              <a:rPr lang="en-GB" dirty="0" err="1">
                <a:latin typeface="Arial" pitchFamily="34" charset="0"/>
                <a:cs typeface="Arial" pitchFamily="34" charset="0"/>
              </a:rPr>
              <a:t>autosampler</a:t>
            </a:r>
            <a:endParaRPr lang="en-GB" dirty="0">
              <a:latin typeface="Arial" pitchFamily="34" charset="0"/>
              <a:cs typeface="Arial" pitchFamily="34" charset="0"/>
            </a:endParaRPr>
          </a:p>
          <a:p>
            <a:pPr marL="533400" indent="-53340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GB" baseline="30000" dirty="0">
                <a:latin typeface="Arial" pitchFamily="34" charset="0"/>
                <a:cs typeface="Arial" pitchFamily="34" charset="0"/>
              </a:rPr>
              <a:t>1</a:t>
            </a:r>
            <a:r>
              <a:rPr lang="en-GB" dirty="0">
                <a:latin typeface="Arial" pitchFamily="34" charset="0"/>
                <a:cs typeface="Arial" pitchFamily="34" charset="0"/>
              </a:rPr>
              <a:t>H, </a:t>
            </a:r>
            <a:r>
              <a:rPr lang="en-GB" baseline="30000" dirty="0">
                <a:latin typeface="Arial" pitchFamily="34" charset="0"/>
                <a:cs typeface="Arial" pitchFamily="34" charset="0"/>
              </a:rPr>
              <a:t>19</a:t>
            </a:r>
            <a:r>
              <a:rPr lang="en-GB" dirty="0">
                <a:latin typeface="Arial" pitchFamily="34" charset="0"/>
                <a:cs typeface="Arial" pitchFamily="34" charset="0"/>
              </a:rPr>
              <a:t>F, </a:t>
            </a:r>
            <a:r>
              <a:rPr lang="en-GB" baseline="30000" dirty="0">
                <a:latin typeface="Arial" pitchFamily="34" charset="0"/>
                <a:cs typeface="Arial" pitchFamily="34" charset="0"/>
              </a:rPr>
              <a:t>31</a:t>
            </a:r>
            <a:r>
              <a:rPr lang="en-GB" dirty="0">
                <a:latin typeface="Arial" pitchFamily="34" charset="0"/>
                <a:cs typeface="Arial" pitchFamily="34" charset="0"/>
              </a:rPr>
              <a:t>P to </a:t>
            </a:r>
            <a:r>
              <a:rPr lang="en-GB" baseline="30000" dirty="0">
                <a:latin typeface="Arial" pitchFamily="34" charset="0"/>
                <a:cs typeface="Arial" pitchFamily="34" charset="0"/>
              </a:rPr>
              <a:t>13</a:t>
            </a:r>
            <a:r>
              <a:rPr lang="en-GB" dirty="0">
                <a:latin typeface="Arial" pitchFamily="34" charset="0"/>
                <a:cs typeface="Arial" pitchFamily="34" charset="0"/>
              </a:rPr>
              <a:t>C </a:t>
            </a:r>
          </a:p>
          <a:p>
            <a:pPr marL="533400" indent="-53340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GB" baseline="30000" dirty="0">
                <a:latin typeface="Arial" pitchFamily="34" charset="0"/>
                <a:cs typeface="Arial" pitchFamily="34" charset="0"/>
              </a:rPr>
              <a:t>1</a:t>
            </a:r>
            <a:r>
              <a:rPr lang="en-GB" dirty="0">
                <a:latin typeface="Arial" pitchFamily="34" charset="0"/>
                <a:cs typeface="Arial" pitchFamily="34" charset="0"/>
              </a:rPr>
              <a:t>H–</a:t>
            </a:r>
            <a:r>
              <a:rPr lang="en-GB" baseline="30000" dirty="0">
                <a:latin typeface="Arial" pitchFamily="34" charset="0"/>
                <a:cs typeface="Arial" pitchFamily="34" charset="0"/>
              </a:rPr>
              <a:t>1</a:t>
            </a:r>
            <a:r>
              <a:rPr lang="en-GB" dirty="0">
                <a:latin typeface="Arial" pitchFamily="34" charset="0"/>
                <a:cs typeface="Arial" pitchFamily="34" charset="0"/>
              </a:rPr>
              <a:t>H, </a:t>
            </a:r>
            <a:r>
              <a:rPr lang="en-GB" baseline="30000" dirty="0">
                <a:latin typeface="Arial" pitchFamily="34" charset="0"/>
                <a:cs typeface="Arial" pitchFamily="34" charset="0"/>
              </a:rPr>
              <a:t>1</a:t>
            </a:r>
            <a:r>
              <a:rPr lang="en-GB" dirty="0">
                <a:latin typeface="Arial" pitchFamily="34" charset="0"/>
                <a:cs typeface="Arial" pitchFamily="34" charset="0"/>
              </a:rPr>
              <a:t>H-</a:t>
            </a:r>
            <a:r>
              <a:rPr lang="en-GB" baseline="30000" dirty="0">
                <a:latin typeface="Arial" pitchFamily="34" charset="0"/>
                <a:cs typeface="Arial" pitchFamily="34" charset="0"/>
              </a:rPr>
              <a:t>13</a:t>
            </a:r>
            <a:r>
              <a:rPr lang="en-GB" dirty="0">
                <a:latin typeface="Arial" pitchFamily="34" charset="0"/>
                <a:cs typeface="Arial" pitchFamily="34" charset="0"/>
              </a:rPr>
              <a:t>C gradient selected 2-D experiments</a:t>
            </a:r>
            <a:endParaRPr lang="en-GB" dirty="0">
              <a:latin typeface="Calibri" pitchFamily="34" charset="0"/>
            </a:endParaRPr>
          </a:p>
          <a:p>
            <a:pPr>
              <a:spcBef>
                <a:spcPct val="50000"/>
              </a:spcBef>
            </a:pPr>
            <a:r>
              <a:rPr lang="en-GB" dirty="0">
                <a:latin typeface="Calibri" pitchFamily="34" charset="0"/>
              </a:rPr>
              <a:t>Meant for fast daytime turnaround &amp; longer overnight experiments</a:t>
            </a:r>
          </a:p>
        </p:txBody>
      </p:sp>
      <p:pic>
        <p:nvPicPr>
          <p:cNvPr id="11269" name="Picture 103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52798" y="1600200"/>
            <a:ext cx="2968228" cy="3957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5D05299F-391B-4F29-817B-4007BD9D34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9672" y="5661248"/>
            <a:ext cx="64190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 action="ppaction://hlinkfile"/>
              </a:rPr>
              <a:t>file://chem.ox.ac.uk/SRF/NMR/HG400/setup.html</a:t>
            </a:r>
            <a:endParaRPr lang="en-GB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76413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02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b="0" dirty="0"/>
              <a:t>Automated AVIII400 [2</a:t>
            </a:r>
            <a:r>
              <a:rPr lang="en-GB" b="0" baseline="30000" dirty="0"/>
              <a:t>nd</a:t>
            </a:r>
            <a:r>
              <a:rPr lang="en-GB" b="0" dirty="0"/>
              <a:t> Floor]</a:t>
            </a:r>
          </a:p>
        </p:txBody>
      </p:sp>
      <p:sp>
        <p:nvSpPr>
          <p:cNvPr id="11268" name="Text Box 1032"/>
          <p:cNvSpPr txBox="1">
            <a:spLocks noChangeArrowheads="1"/>
          </p:cNvSpPr>
          <p:nvPr/>
        </p:nvSpPr>
        <p:spPr bwMode="auto">
          <a:xfrm>
            <a:off x="5357813" y="1412776"/>
            <a:ext cx="3328987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defRPr/>
            </a:pPr>
            <a:r>
              <a:rPr lang="en-GB" dirty="0">
                <a:latin typeface="Calibri" pitchFamily="34" charset="0"/>
                <a:cs typeface="Calibri" pitchFamily="34" charset="0"/>
              </a:rPr>
              <a:t>Known as </a:t>
            </a:r>
            <a:r>
              <a:rPr lang="en-GB" sz="3200" u="sng" dirty="0">
                <a:solidFill>
                  <a:schemeClr val="accent3">
                    <a:lumMod val="60000"/>
                    <a:lumOff val="40000"/>
                  </a:schemeClr>
                </a:solidFill>
                <a:latin typeface="Calibri" pitchFamily="34" charset="0"/>
                <a:cs typeface="Calibri" pitchFamily="34" charset="0"/>
              </a:rPr>
              <a:t>Venus400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defRPr/>
            </a:pPr>
            <a:endParaRPr lang="en-GB" dirty="0">
              <a:latin typeface="Arial" pitchFamily="34" charset="0"/>
              <a:cs typeface="Arial" pitchFamily="34" charset="0"/>
            </a:endParaRPr>
          </a:p>
          <a:p>
            <a:pPr marL="533400" indent="-53340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GB" dirty="0">
                <a:latin typeface="Arial" pitchFamily="34" charset="0"/>
                <a:cs typeface="Arial" pitchFamily="34" charset="0"/>
              </a:rPr>
              <a:t>60 place autosampler</a:t>
            </a:r>
          </a:p>
          <a:p>
            <a:pPr marL="533400" indent="-53340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GB" baseline="30000" dirty="0">
                <a:latin typeface="Arial" pitchFamily="34" charset="0"/>
                <a:cs typeface="Arial" pitchFamily="34" charset="0"/>
              </a:rPr>
              <a:t>1</a:t>
            </a:r>
            <a:r>
              <a:rPr lang="en-GB" dirty="0">
                <a:latin typeface="Arial" pitchFamily="34" charset="0"/>
                <a:cs typeface="Arial" pitchFamily="34" charset="0"/>
              </a:rPr>
              <a:t>H, </a:t>
            </a:r>
            <a:r>
              <a:rPr lang="en-GB" baseline="30000" dirty="0">
                <a:latin typeface="Arial" pitchFamily="34" charset="0"/>
                <a:cs typeface="Arial" pitchFamily="34" charset="0"/>
              </a:rPr>
              <a:t>19</a:t>
            </a:r>
            <a:r>
              <a:rPr lang="en-GB" dirty="0">
                <a:latin typeface="Arial" pitchFamily="34" charset="0"/>
                <a:cs typeface="Arial" pitchFamily="34" charset="0"/>
              </a:rPr>
              <a:t>F, </a:t>
            </a:r>
            <a:r>
              <a:rPr lang="en-GB" baseline="30000" dirty="0">
                <a:latin typeface="Arial" pitchFamily="34" charset="0"/>
                <a:cs typeface="Arial" pitchFamily="34" charset="0"/>
              </a:rPr>
              <a:t>31</a:t>
            </a:r>
            <a:r>
              <a:rPr lang="en-GB" dirty="0">
                <a:latin typeface="Arial" pitchFamily="34" charset="0"/>
                <a:cs typeface="Arial" pitchFamily="34" charset="0"/>
              </a:rPr>
              <a:t>P to </a:t>
            </a:r>
            <a:r>
              <a:rPr lang="en-GB" baseline="30000" dirty="0">
                <a:latin typeface="Arial" pitchFamily="34" charset="0"/>
                <a:cs typeface="Arial" pitchFamily="34" charset="0"/>
              </a:rPr>
              <a:t>13</a:t>
            </a:r>
            <a:r>
              <a:rPr lang="en-GB" dirty="0">
                <a:latin typeface="Arial" pitchFamily="34" charset="0"/>
                <a:cs typeface="Arial" pitchFamily="34" charset="0"/>
              </a:rPr>
              <a:t>C </a:t>
            </a:r>
          </a:p>
          <a:p>
            <a:pPr marL="533400" indent="-53340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GB" baseline="30000" dirty="0">
                <a:latin typeface="Arial" pitchFamily="34" charset="0"/>
                <a:cs typeface="Arial" pitchFamily="34" charset="0"/>
              </a:rPr>
              <a:t>1</a:t>
            </a:r>
            <a:r>
              <a:rPr lang="en-GB" dirty="0">
                <a:latin typeface="Arial" pitchFamily="34" charset="0"/>
                <a:cs typeface="Arial" pitchFamily="34" charset="0"/>
              </a:rPr>
              <a:t>H–</a:t>
            </a:r>
            <a:r>
              <a:rPr lang="en-GB" baseline="30000" dirty="0">
                <a:latin typeface="Arial" pitchFamily="34" charset="0"/>
                <a:cs typeface="Arial" pitchFamily="34" charset="0"/>
              </a:rPr>
              <a:t>1</a:t>
            </a:r>
            <a:r>
              <a:rPr lang="en-GB" dirty="0">
                <a:latin typeface="Arial" pitchFamily="34" charset="0"/>
                <a:cs typeface="Arial" pitchFamily="34" charset="0"/>
              </a:rPr>
              <a:t>H, </a:t>
            </a:r>
            <a:r>
              <a:rPr lang="en-GB" baseline="30000" dirty="0">
                <a:latin typeface="Arial" pitchFamily="34" charset="0"/>
                <a:cs typeface="Arial" pitchFamily="34" charset="0"/>
              </a:rPr>
              <a:t>1</a:t>
            </a:r>
            <a:r>
              <a:rPr lang="en-GB" dirty="0">
                <a:latin typeface="Arial" pitchFamily="34" charset="0"/>
                <a:cs typeface="Arial" pitchFamily="34" charset="0"/>
              </a:rPr>
              <a:t>H-</a:t>
            </a:r>
            <a:r>
              <a:rPr lang="en-GB" baseline="30000" dirty="0">
                <a:latin typeface="Arial" pitchFamily="34" charset="0"/>
                <a:cs typeface="Arial" pitchFamily="34" charset="0"/>
              </a:rPr>
              <a:t>13</a:t>
            </a:r>
            <a:r>
              <a:rPr lang="en-GB" dirty="0">
                <a:latin typeface="Arial" pitchFamily="34" charset="0"/>
                <a:cs typeface="Arial" pitchFamily="34" charset="0"/>
              </a:rPr>
              <a:t>C gradient selected 2-D experiments</a:t>
            </a:r>
            <a:endParaRPr lang="en-GB" dirty="0">
              <a:latin typeface="Calibri" pitchFamily="34" charset="0"/>
            </a:endParaRPr>
          </a:p>
          <a:p>
            <a:pPr>
              <a:spcBef>
                <a:spcPct val="50000"/>
              </a:spcBef>
            </a:pPr>
            <a:r>
              <a:rPr lang="en-GB" dirty="0">
                <a:latin typeface="Calibri" pitchFamily="34" charset="0"/>
              </a:rPr>
              <a:t>Meant for fast daytime turnaround &amp; longer overnight experiments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03648" y="1409278"/>
            <a:ext cx="3200400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7E296106-BB58-4D28-B468-A1FB8389BC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86544" y="5676478"/>
            <a:ext cx="689515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 action="ppaction://hlinkfile"/>
              </a:rPr>
              <a:t>file://chem.ox.ac.uk/SRF/NMR/VENUS400/setup.html</a:t>
            </a:r>
            <a:endParaRPr lang="en-GB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728004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0" dirty="0"/>
              <a:t>Hands on AVIII500 [basement]</a:t>
            </a:r>
          </a:p>
        </p:txBody>
      </p:sp>
      <p:sp>
        <p:nvSpPr>
          <p:cNvPr id="11268" name="Text Box 1032"/>
          <p:cNvSpPr txBox="1">
            <a:spLocks noChangeArrowheads="1"/>
          </p:cNvSpPr>
          <p:nvPr/>
        </p:nvSpPr>
        <p:spPr bwMode="auto">
          <a:xfrm>
            <a:off x="5357813" y="1412776"/>
            <a:ext cx="3328987" cy="433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defRPr/>
            </a:pPr>
            <a:r>
              <a:rPr lang="en-GB" dirty="0">
                <a:latin typeface="Calibri" pitchFamily="34" charset="0"/>
                <a:cs typeface="Calibri" pitchFamily="34" charset="0"/>
              </a:rPr>
              <a:t>Known as the </a:t>
            </a:r>
            <a:r>
              <a:rPr lang="en-GB" sz="3200" u="sng" dirty="0">
                <a:solidFill>
                  <a:schemeClr val="accent3">
                    <a:lumMod val="60000"/>
                    <a:lumOff val="40000"/>
                  </a:schemeClr>
                </a:solidFill>
                <a:latin typeface="Calibri" pitchFamily="34" charset="0"/>
                <a:cs typeface="Calibri" pitchFamily="34" charset="0"/>
              </a:rPr>
              <a:t>AVD500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defRPr/>
            </a:pPr>
            <a:endParaRPr lang="en-GB" dirty="0">
              <a:latin typeface="Arial" pitchFamily="34" charset="0"/>
              <a:cs typeface="Arial" pitchFamily="34" charset="0"/>
            </a:endParaRPr>
          </a:p>
          <a:p>
            <a:pPr marL="533400" indent="-53340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GB" dirty="0">
                <a:latin typeface="Arial" pitchFamily="34" charset="0"/>
                <a:cs typeface="Arial" pitchFamily="34" charset="0"/>
              </a:rPr>
              <a:t>24 place </a:t>
            </a:r>
            <a:r>
              <a:rPr lang="en-GB" dirty="0" err="1">
                <a:latin typeface="Arial" pitchFamily="34" charset="0"/>
                <a:cs typeface="Arial" pitchFamily="34" charset="0"/>
              </a:rPr>
              <a:t>autosampler</a:t>
            </a:r>
            <a:endParaRPr lang="en-GB" dirty="0">
              <a:latin typeface="Arial" pitchFamily="34" charset="0"/>
              <a:cs typeface="Arial" pitchFamily="34" charset="0"/>
            </a:endParaRPr>
          </a:p>
          <a:p>
            <a:pPr marL="533400" indent="-53340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en-GB" baseline="30000" dirty="0">
              <a:latin typeface="Arial" pitchFamily="34" charset="0"/>
              <a:cs typeface="Arial" pitchFamily="34" charset="0"/>
            </a:endParaRPr>
          </a:p>
          <a:p>
            <a:pPr marL="533400" indent="-53340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GB" baseline="30000" dirty="0">
                <a:latin typeface="Arial" pitchFamily="34" charset="0"/>
                <a:cs typeface="Arial" pitchFamily="34" charset="0"/>
              </a:rPr>
              <a:t>1</a:t>
            </a:r>
            <a:r>
              <a:rPr lang="en-GB" dirty="0">
                <a:latin typeface="Arial" pitchFamily="34" charset="0"/>
                <a:cs typeface="Arial" pitchFamily="34" charset="0"/>
              </a:rPr>
              <a:t>H, </a:t>
            </a:r>
            <a:r>
              <a:rPr lang="en-GB" baseline="30000" dirty="0">
                <a:latin typeface="Arial" pitchFamily="34" charset="0"/>
                <a:cs typeface="Arial" pitchFamily="34" charset="0"/>
              </a:rPr>
              <a:t>19</a:t>
            </a:r>
            <a:r>
              <a:rPr lang="en-GB" dirty="0">
                <a:latin typeface="Arial" pitchFamily="34" charset="0"/>
                <a:cs typeface="Arial" pitchFamily="34" charset="0"/>
              </a:rPr>
              <a:t>F to </a:t>
            </a:r>
            <a:r>
              <a:rPr lang="en-GB" baseline="30000" dirty="0">
                <a:latin typeface="Arial" pitchFamily="34" charset="0"/>
                <a:cs typeface="Arial" pitchFamily="34" charset="0"/>
              </a:rPr>
              <a:t>109</a:t>
            </a:r>
            <a:r>
              <a:rPr lang="en-GB" dirty="0">
                <a:latin typeface="Arial" pitchFamily="34" charset="0"/>
                <a:cs typeface="Arial" pitchFamily="34" charset="0"/>
              </a:rPr>
              <a:t>Ag </a:t>
            </a:r>
          </a:p>
          <a:p>
            <a:pPr marL="533400" indent="-53340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GB" baseline="30000" dirty="0">
                <a:latin typeface="Arial" pitchFamily="34" charset="0"/>
                <a:cs typeface="Arial" pitchFamily="34" charset="0"/>
              </a:rPr>
              <a:t>1</a:t>
            </a:r>
            <a:r>
              <a:rPr lang="en-GB" dirty="0">
                <a:latin typeface="Arial" pitchFamily="34" charset="0"/>
                <a:cs typeface="Arial" pitchFamily="34" charset="0"/>
              </a:rPr>
              <a:t>H–</a:t>
            </a:r>
            <a:r>
              <a:rPr lang="en-GB" baseline="30000" dirty="0">
                <a:latin typeface="Arial" pitchFamily="34" charset="0"/>
                <a:cs typeface="Arial" pitchFamily="34" charset="0"/>
              </a:rPr>
              <a:t>1</a:t>
            </a:r>
            <a:r>
              <a:rPr lang="en-GB" dirty="0">
                <a:latin typeface="Arial" pitchFamily="34" charset="0"/>
                <a:cs typeface="Arial" pitchFamily="34" charset="0"/>
              </a:rPr>
              <a:t>H, </a:t>
            </a:r>
            <a:r>
              <a:rPr lang="en-GB" baseline="30000" dirty="0">
                <a:latin typeface="Arial" pitchFamily="34" charset="0"/>
                <a:cs typeface="Arial" pitchFamily="34" charset="0"/>
              </a:rPr>
              <a:t>1</a:t>
            </a:r>
            <a:r>
              <a:rPr lang="en-GB" dirty="0">
                <a:latin typeface="Arial" pitchFamily="34" charset="0"/>
                <a:cs typeface="Arial" pitchFamily="34" charset="0"/>
              </a:rPr>
              <a:t>H-X gradient selected 2-D experiments</a:t>
            </a:r>
          </a:p>
          <a:p>
            <a:pPr marL="533400" indent="-53340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GB" dirty="0">
                <a:latin typeface="Arial" pitchFamily="34" charset="0"/>
                <a:cs typeface="Arial" pitchFamily="34" charset="0"/>
              </a:rPr>
              <a:t>VT work</a:t>
            </a:r>
            <a:endParaRPr lang="en-GB" dirty="0">
              <a:latin typeface="Calibri" pitchFamily="34" charset="0"/>
            </a:endParaRPr>
          </a:p>
          <a:p>
            <a:pPr>
              <a:spcBef>
                <a:spcPct val="50000"/>
              </a:spcBef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Booking required</a:t>
            </a:r>
            <a:b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(on-line system)</a:t>
            </a:r>
          </a:p>
        </p:txBody>
      </p:sp>
      <p:pic>
        <p:nvPicPr>
          <p:cNvPr id="8194" name="Picture 2" descr="http://nmrweb.chem.ox.ac.uk/Data/Sites/70/media/avd5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697911"/>
            <a:ext cx="2813298" cy="3747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43867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400" dirty="0"/>
              <a:t>Service provided by Dr Nick Rees</a:t>
            </a:r>
          </a:p>
          <a:p>
            <a:r>
              <a:rPr lang="en-GB" sz="2400" dirty="0"/>
              <a:t>Stable samples provided as a solid (c.a. 200mg)</a:t>
            </a:r>
          </a:p>
          <a:p>
            <a:r>
              <a:rPr lang="en-GB" sz="2400" dirty="0"/>
              <a:t>Unstable samples can be packed in glove box</a:t>
            </a:r>
          </a:p>
          <a:p>
            <a:r>
              <a:rPr lang="en-GB" sz="2400" dirty="0"/>
              <a:t>Consult Nick Rees </a:t>
            </a:r>
            <a:r>
              <a:rPr lang="en-GB" sz="2400" b="1" u="sng" dirty="0"/>
              <a:t>before</a:t>
            </a:r>
            <a:r>
              <a:rPr lang="en-GB" sz="2400" dirty="0"/>
              <a:t> submitting samples </a:t>
            </a:r>
          </a:p>
          <a:p>
            <a:r>
              <a:rPr lang="en-GB" sz="2400" dirty="0">
                <a:hlinkClick r:id="rId3"/>
              </a:rPr>
              <a:t>nick.rees@chem.ox.ac.uk</a:t>
            </a:r>
            <a:endParaRPr lang="en-GB" sz="2400" dirty="0"/>
          </a:p>
          <a:p>
            <a:r>
              <a:rPr lang="en-GB" sz="2400" dirty="0"/>
              <a:t>Submit Samples via the Sample submission service</a:t>
            </a:r>
          </a:p>
          <a:p>
            <a:r>
              <a:rPr lang="en-GB" sz="2400" dirty="0"/>
              <a:t>Stable samples should be placed in the box through the basement NMR lab hatch</a:t>
            </a:r>
          </a:p>
          <a:p>
            <a:r>
              <a:rPr lang="en-GB" sz="2400" dirty="0"/>
              <a:t>For unstable samples provide email address on submission form.</a:t>
            </a:r>
          </a:p>
        </p:txBody>
      </p:sp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Solid state NMR</a:t>
            </a:r>
          </a:p>
        </p:txBody>
      </p:sp>
    </p:spTree>
    <p:extLst>
      <p:ext uri="{BB962C8B-B14F-4D97-AF65-F5344CB8AC3E}">
        <p14:creationId xmlns:p14="http://schemas.microsoft.com/office/powerpoint/2010/main" val="70443603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825CBF5-145E-46DE-AA7D-481842CA24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9871" y="116632"/>
            <a:ext cx="4282190" cy="6048833"/>
          </a:xfrm>
          <a:prstGeom prst="rect">
            <a:avLst/>
          </a:prstGeom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1066800"/>
            <a:ext cx="3744416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GB" sz="3200" dirty="0"/>
              <a:t>Sample Submission</a:t>
            </a:r>
            <a:br>
              <a:rPr lang="en-GB" sz="3200" dirty="0"/>
            </a:br>
            <a:r>
              <a:rPr lang="en-GB" sz="3200" dirty="0"/>
              <a:t>Form: </a:t>
            </a:r>
            <a:r>
              <a:rPr lang="en-GB" sz="3200" u="sng" dirty="0"/>
              <a:t>Word document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55576" y="4537678"/>
            <a:ext cx="31683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The sample submission process will also be explained to you as part of your open-access training…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251520" y="2662257"/>
            <a:ext cx="1843980" cy="1038225"/>
            <a:chOff x="251520" y="2662257"/>
            <a:chExt cx="1843980" cy="103822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8650" y="2662257"/>
              <a:ext cx="1466850" cy="1038225"/>
            </a:xfrm>
            <a:prstGeom prst="rect">
              <a:avLst/>
            </a:prstGeom>
          </p:spPr>
        </p:pic>
        <p:sp>
          <p:nvSpPr>
            <p:cNvPr id="10" name="Right Arrow 9"/>
            <p:cNvSpPr/>
            <p:nvPr/>
          </p:nvSpPr>
          <p:spPr>
            <a:xfrm>
              <a:off x="251520" y="3284984"/>
              <a:ext cx="377130" cy="144016"/>
            </a:xfrm>
            <a:prstGeom prst="rightArrow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8" name="Rectangle 27"/>
          <p:cNvSpPr/>
          <p:nvPr/>
        </p:nvSpPr>
        <p:spPr>
          <a:xfrm>
            <a:off x="4860032" y="3037353"/>
            <a:ext cx="2664296" cy="28803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TextBox 28"/>
          <p:cNvSpPr txBox="1"/>
          <p:nvPr/>
        </p:nvSpPr>
        <p:spPr>
          <a:xfrm>
            <a:off x="1868138" y="3382900"/>
            <a:ext cx="25306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needs to be packed in glove box give contact email address</a:t>
            </a:r>
          </a:p>
        </p:txBody>
      </p:sp>
      <p:sp>
        <p:nvSpPr>
          <p:cNvPr id="30" name="Rectangle 29"/>
          <p:cNvSpPr/>
          <p:nvPr/>
        </p:nvSpPr>
        <p:spPr>
          <a:xfrm>
            <a:off x="4843099" y="2716275"/>
            <a:ext cx="2376264" cy="30630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TextBox 32"/>
          <p:cNvSpPr txBox="1"/>
          <p:nvPr/>
        </p:nvSpPr>
        <p:spPr>
          <a:xfrm>
            <a:off x="1865113" y="2314693"/>
            <a:ext cx="22717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List experiments</a:t>
            </a:r>
          </a:p>
          <a:p>
            <a:r>
              <a:rPr lang="en-GB" sz="20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specify SSNMR</a:t>
            </a:r>
          </a:p>
        </p:txBody>
      </p:sp>
      <p:sp>
        <p:nvSpPr>
          <p:cNvPr id="34" name="Rectangle 2"/>
          <p:cNvSpPr txBox="1">
            <a:spLocks noChangeArrowheads="1"/>
          </p:cNvSpPr>
          <p:nvPr/>
        </p:nvSpPr>
        <p:spPr>
          <a:xfrm>
            <a:off x="251520" y="42843"/>
            <a:ext cx="3783966" cy="1143000"/>
          </a:xfrm>
          <a:prstGeom prst="rect">
            <a:avLst/>
          </a:prstGeom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Calibri" pitchFamily="34" charset="0"/>
                <a:ea typeface="+mj-ea"/>
                <a:cs typeface="+mj-cs"/>
              </a:defRPr>
            </a:lvl1pPr>
            <a:extLst/>
          </a:lstStyle>
          <a:p>
            <a:pPr fontAlgn="auto">
              <a:spcAft>
                <a:spcPts val="0"/>
              </a:spcAft>
            </a:pPr>
            <a:r>
              <a:rPr lang="en-GB"/>
              <a:t>Solid state NMR</a:t>
            </a:r>
            <a:endParaRPr lang="en-GB" dirty="0"/>
          </a:p>
        </p:txBody>
      </p:sp>
      <p:sp>
        <p:nvSpPr>
          <p:cNvPr id="13" name="Rectangle 12"/>
          <p:cNvSpPr/>
          <p:nvPr/>
        </p:nvSpPr>
        <p:spPr>
          <a:xfrm>
            <a:off x="6372200" y="1772816"/>
            <a:ext cx="1368152" cy="21602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6591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/>
      <p:bldP spid="30" grpId="0" animBg="1"/>
      <p:bldP spid="33" grpId="0"/>
      <p:bldP spid="1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b="0" dirty="0"/>
              <a:t>Solid State AVIIIHD400WB [basement]</a:t>
            </a:r>
          </a:p>
        </p:txBody>
      </p:sp>
      <p:sp>
        <p:nvSpPr>
          <p:cNvPr id="11268" name="Text Box 1032"/>
          <p:cNvSpPr txBox="1">
            <a:spLocks noChangeArrowheads="1"/>
          </p:cNvSpPr>
          <p:nvPr/>
        </p:nvSpPr>
        <p:spPr bwMode="auto">
          <a:xfrm>
            <a:off x="4572000" y="1412776"/>
            <a:ext cx="4114801" cy="4930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defRPr/>
            </a:pPr>
            <a:r>
              <a:rPr lang="en-GB" dirty="0">
                <a:latin typeface="Calibri" pitchFamily="34" charset="0"/>
                <a:cs typeface="Calibri" pitchFamily="34" charset="0"/>
              </a:rPr>
              <a:t>Known as the </a:t>
            </a:r>
            <a:r>
              <a:rPr lang="en-GB" sz="3200" u="sng" dirty="0">
                <a:solidFill>
                  <a:schemeClr val="accent3">
                    <a:lumMod val="60000"/>
                    <a:lumOff val="40000"/>
                  </a:schemeClr>
                </a:solidFill>
                <a:latin typeface="Calibri" pitchFamily="34" charset="0"/>
                <a:cs typeface="Calibri" pitchFamily="34" charset="0"/>
              </a:rPr>
              <a:t>HXY400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defRPr/>
            </a:pPr>
            <a:endParaRPr lang="en-GB" dirty="0">
              <a:latin typeface="Arial" pitchFamily="34" charset="0"/>
              <a:cs typeface="Arial" pitchFamily="34" charset="0"/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GB" dirty="0">
                <a:latin typeface="Arial" pitchFamily="34" charset="0"/>
                <a:cs typeface="Arial" pitchFamily="34" charset="0"/>
              </a:rPr>
              <a:t>4 &amp; 1.9 mm Triple Magic Angle Spinning Probes (</a:t>
            </a:r>
            <a:r>
              <a:rPr lang="en-GB" baseline="30000" dirty="0">
                <a:latin typeface="Arial" pitchFamily="34" charset="0"/>
                <a:cs typeface="Arial" pitchFamily="34" charset="0"/>
              </a:rPr>
              <a:t>1</a:t>
            </a:r>
            <a:r>
              <a:rPr lang="en-GB" dirty="0">
                <a:latin typeface="Arial" pitchFamily="34" charset="0"/>
                <a:cs typeface="Arial" pitchFamily="34" charset="0"/>
              </a:rPr>
              <a:t>H, </a:t>
            </a:r>
            <a:r>
              <a:rPr lang="en-GB" baseline="30000" dirty="0">
                <a:latin typeface="Arial" pitchFamily="34" charset="0"/>
                <a:cs typeface="Arial" pitchFamily="34" charset="0"/>
              </a:rPr>
              <a:t>19</a:t>
            </a:r>
            <a:r>
              <a:rPr lang="en-GB" dirty="0">
                <a:latin typeface="Arial" pitchFamily="34" charset="0"/>
                <a:cs typeface="Arial" pitchFamily="34" charset="0"/>
              </a:rPr>
              <a:t>F, </a:t>
            </a:r>
            <a:r>
              <a:rPr lang="en-GB" baseline="30000" dirty="0">
                <a:latin typeface="Arial" pitchFamily="34" charset="0"/>
                <a:cs typeface="Arial" pitchFamily="34" charset="0"/>
              </a:rPr>
              <a:t>31</a:t>
            </a:r>
            <a:r>
              <a:rPr lang="en-GB" dirty="0">
                <a:latin typeface="Arial" pitchFamily="34" charset="0"/>
                <a:cs typeface="Arial" pitchFamily="34" charset="0"/>
              </a:rPr>
              <a:t>P to</a:t>
            </a:r>
            <a:r>
              <a:rPr lang="en-GB" baseline="30000" dirty="0">
                <a:latin typeface="Arial" pitchFamily="34" charset="0"/>
                <a:cs typeface="Arial" pitchFamily="34" charset="0"/>
              </a:rPr>
              <a:t>15</a:t>
            </a:r>
            <a:r>
              <a:rPr lang="en-GB" dirty="0">
                <a:latin typeface="Arial" pitchFamily="34" charset="0"/>
                <a:cs typeface="Arial" pitchFamily="34" charset="0"/>
              </a:rPr>
              <a:t>N)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GB" dirty="0">
                <a:latin typeface="Arial" pitchFamily="34" charset="0"/>
                <a:cs typeface="Arial" pitchFamily="34" charset="0"/>
              </a:rPr>
              <a:t>4mm Low Gamma (</a:t>
            </a:r>
            <a:r>
              <a:rPr lang="en-GB" baseline="30000" dirty="0">
                <a:latin typeface="Arial" pitchFamily="34" charset="0"/>
                <a:cs typeface="Arial" pitchFamily="34" charset="0"/>
              </a:rPr>
              <a:t>13</a:t>
            </a:r>
            <a:r>
              <a:rPr lang="en-GB" dirty="0">
                <a:latin typeface="Arial" pitchFamily="34" charset="0"/>
                <a:cs typeface="Arial" pitchFamily="34" charset="0"/>
              </a:rPr>
              <a:t>C to </a:t>
            </a:r>
            <a:r>
              <a:rPr lang="en-GB" baseline="30000" dirty="0">
                <a:latin typeface="Arial" pitchFamily="34" charset="0"/>
                <a:cs typeface="Arial" pitchFamily="34" charset="0"/>
              </a:rPr>
              <a:t>109</a:t>
            </a:r>
            <a:r>
              <a:rPr lang="en-GB" dirty="0">
                <a:latin typeface="Arial" pitchFamily="34" charset="0"/>
                <a:cs typeface="Arial" pitchFamily="34" charset="0"/>
              </a:rPr>
              <a:t>Ag) Magic Angle Spinning Probe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GB" dirty="0" err="1">
                <a:latin typeface="Arial" pitchFamily="34" charset="0"/>
                <a:cs typeface="Arial" pitchFamily="34" charset="0"/>
              </a:rPr>
              <a:t>Wideline</a:t>
            </a:r>
            <a:r>
              <a:rPr lang="en-GB" dirty="0">
                <a:latin typeface="Arial" pitchFamily="34" charset="0"/>
                <a:cs typeface="Arial" pitchFamily="34" charset="0"/>
              </a:rPr>
              <a:t> Deuterium Probe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GB" dirty="0">
                <a:latin typeface="Arial" pitchFamily="34" charset="0"/>
                <a:cs typeface="Arial" pitchFamily="34" charset="0"/>
              </a:rPr>
              <a:t>Goniometer probe for oriented samples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GB" dirty="0">
                <a:latin typeface="Arial" pitchFamily="34" charset="0"/>
                <a:cs typeface="Arial" pitchFamily="34" charset="0"/>
              </a:rPr>
              <a:t>Variable temperature capable (-150 to 150C)</a:t>
            </a:r>
          </a:p>
        </p:txBody>
      </p:sp>
      <p:pic>
        <p:nvPicPr>
          <p:cNvPr id="11269" name="Picture 103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9552" y="1844824"/>
            <a:ext cx="3796372" cy="2847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768619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676400"/>
            <a:ext cx="3598168" cy="4495800"/>
          </a:xfrm>
        </p:spPr>
        <p:txBody>
          <a:bodyPr>
            <a:normAutofit/>
          </a:bodyPr>
          <a:lstStyle/>
          <a:p>
            <a:r>
              <a:rPr lang="en-GB" sz="2000" dirty="0"/>
              <a:t>Facility Director: </a:t>
            </a:r>
          </a:p>
          <a:p>
            <a:pPr lvl="1"/>
            <a:r>
              <a:rPr lang="en-GB" sz="1800" dirty="0"/>
              <a:t>Dr Nick Rees</a:t>
            </a:r>
          </a:p>
          <a:p>
            <a:r>
              <a:rPr lang="en-GB" sz="2000" dirty="0"/>
              <a:t>Service Manager: </a:t>
            </a:r>
          </a:p>
          <a:p>
            <a:pPr lvl="1"/>
            <a:r>
              <a:rPr lang="en-GB" sz="1800" dirty="0"/>
              <a:t>Dr Coral Mycroft</a:t>
            </a:r>
          </a:p>
          <a:p>
            <a:r>
              <a:rPr lang="en-GB" sz="2000" dirty="0"/>
              <a:t>Service Technician: </a:t>
            </a:r>
          </a:p>
          <a:p>
            <a:pPr lvl="1"/>
            <a:r>
              <a:rPr lang="en-GB" sz="1800" dirty="0"/>
              <a:t>Caitlin Salter</a:t>
            </a:r>
          </a:p>
          <a:p>
            <a:r>
              <a:rPr lang="en-GB" sz="2000" dirty="0"/>
              <a:t>NMR Officer: </a:t>
            </a:r>
          </a:p>
          <a:p>
            <a:pPr lvl="1"/>
            <a:r>
              <a:rPr lang="en-GB" sz="1800" dirty="0"/>
              <a:t>Charlie Prentice</a:t>
            </a:r>
          </a:p>
          <a:p>
            <a:pPr>
              <a:buFont typeface="Wingdings" panose="05000000000000000000" pitchFamily="2" charset="2"/>
              <a:buChar char="Ø"/>
            </a:pPr>
            <a:endParaRPr lang="en-GB" sz="2200" dirty="0"/>
          </a:p>
          <a:p>
            <a:pPr lvl="1"/>
            <a:endParaRPr lang="en-GB" sz="1800" dirty="0"/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1. NMR Staff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85800" y="4879254"/>
            <a:ext cx="38440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nmrstaff@maillist.chem.ox.ac.uk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513679" y="2925591"/>
            <a:ext cx="7521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Caitlin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6128" y="1111173"/>
            <a:ext cx="1363943" cy="18185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AD5E2E1-0E2F-4657-B517-BF7EC7B84B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2303" y="1107000"/>
            <a:ext cx="1642264" cy="181859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1B3BD21-83BB-4608-9932-18F03A760990}"/>
              </a:ext>
            </a:extLst>
          </p:cNvPr>
          <p:cNvSpPr txBox="1"/>
          <p:nvPr/>
        </p:nvSpPr>
        <p:spPr>
          <a:xfrm>
            <a:off x="4186190" y="2927873"/>
            <a:ext cx="5822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Nick</a:t>
            </a:r>
          </a:p>
        </p:txBody>
      </p:sp>
      <p:pic>
        <p:nvPicPr>
          <p:cNvPr id="2050" name="Picture 2" descr="cm website photo">
            <a:extLst>
              <a:ext uri="{FF2B5EF4-FFF2-40B4-BE49-F238E27FC236}">
                <a16:creationId xmlns:a16="http://schemas.microsoft.com/office/drawing/2014/main" id="{70E9944D-9D6D-41F9-922E-305EF11635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6128" y="3320367"/>
            <a:ext cx="1642264" cy="1861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1F7FEA7-D0E4-42D9-8D5B-533BBCFF52D5}"/>
              </a:ext>
            </a:extLst>
          </p:cNvPr>
          <p:cNvSpPr txBox="1"/>
          <p:nvPr/>
        </p:nvSpPr>
        <p:spPr>
          <a:xfrm>
            <a:off x="4340469" y="5181600"/>
            <a:ext cx="6735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Coral</a:t>
            </a:r>
          </a:p>
        </p:txBody>
      </p:sp>
      <p:pic>
        <p:nvPicPr>
          <p:cNvPr id="3074" name="Picture 2" descr="img">
            <a:extLst>
              <a:ext uri="{FF2B5EF4-FFF2-40B4-BE49-F238E27FC236}">
                <a16:creationId xmlns:a16="http://schemas.microsoft.com/office/drawing/2014/main" id="{318886C2-4DB3-4C01-A467-31CD5139BB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959128" y="3196285"/>
            <a:ext cx="1861233" cy="2109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3E247C6-9CAB-44F5-AFEE-BB1AD0E86B40}"/>
              </a:ext>
            </a:extLst>
          </p:cNvPr>
          <p:cNvSpPr txBox="1"/>
          <p:nvPr/>
        </p:nvSpPr>
        <p:spPr>
          <a:xfrm>
            <a:off x="6423708" y="5226307"/>
            <a:ext cx="8322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Charlie</a:t>
            </a:r>
          </a:p>
        </p:txBody>
      </p:sp>
    </p:spTree>
    <p:extLst>
      <p:ext uri="{BB962C8B-B14F-4D97-AF65-F5344CB8AC3E}">
        <p14:creationId xmlns:p14="http://schemas.microsoft.com/office/powerpoint/2010/main" val="20866544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b="0" dirty="0"/>
              <a:t>Solid State AVIIIHD400WB [basement]</a:t>
            </a:r>
          </a:p>
        </p:txBody>
      </p:sp>
      <p:sp>
        <p:nvSpPr>
          <p:cNvPr id="11268" name="Text Box 1032"/>
          <p:cNvSpPr txBox="1">
            <a:spLocks noChangeArrowheads="1"/>
          </p:cNvSpPr>
          <p:nvPr/>
        </p:nvSpPr>
        <p:spPr bwMode="auto">
          <a:xfrm>
            <a:off x="4572000" y="1412776"/>
            <a:ext cx="4114801" cy="3822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defRPr/>
            </a:pPr>
            <a:r>
              <a:rPr lang="en-GB" dirty="0">
                <a:latin typeface="Calibri" pitchFamily="34" charset="0"/>
                <a:cs typeface="Calibri" pitchFamily="34" charset="0"/>
              </a:rPr>
              <a:t>Known as the </a:t>
            </a:r>
            <a:r>
              <a:rPr lang="en-GB" sz="3200" u="sng" dirty="0">
                <a:solidFill>
                  <a:schemeClr val="accent3">
                    <a:lumMod val="60000"/>
                    <a:lumOff val="40000"/>
                  </a:schemeClr>
                </a:solidFill>
                <a:latin typeface="Calibri" pitchFamily="34" charset="0"/>
                <a:cs typeface="Calibri" pitchFamily="34" charset="0"/>
              </a:rPr>
              <a:t>HFX400</a:t>
            </a:r>
            <a:endParaRPr lang="en-GB" u="sng" dirty="0">
              <a:solidFill>
                <a:schemeClr val="accent3">
                  <a:lumMod val="60000"/>
                  <a:lumOff val="40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defRPr/>
            </a:pPr>
            <a:endParaRPr lang="en-GB" dirty="0">
              <a:latin typeface="Arial" pitchFamily="34" charset="0"/>
              <a:cs typeface="Arial" pitchFamily="34" charset="0"/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GB" dirty="0">
                <a:latin typeface="Arial" pitchFamily="34" charset="0"/>
                <a:cs typeface="Arial" pitchFamily="34" charset="0"/>
              </a:rPr>
              <a:t>3.2mm HFX Triple Magic Angle Spinning Probes (</a:t>
            </a:r>
            <a:r>
              <a:rPr lang="en-GB" baseline="30000" dirty="0">
                <a:latin typeface="Arial" pitchFamily="34" charset="0"/>
                <a:cs typeface="Arial" pitchFamily="34" charset="0"/>
              </a:rPr>
              <a:t>1</a:t>
            </a:r>
            <a:r>
              <a:rPr lang="en-GB" dirty="0">
                <a:latin typeface="Arial" pitchFamily="34" charset="0"/>
                <a:cs typeface="Arial" pitchFamily="34" charset="0"/>
              </a:rPr>
              <a:t>H, </a:t>
            </a:r>
            <a:r>
              <a:rPr lang="en-GB" baseline="30000" dirty="0">
                <a:latin typeface="Arial" pitchFamily="34" charset="0"/>
                <a:cs typeface="Arial" pitchFamily="34" charset="0"/>
              </a:rPr>
              <a:t>19</a:t>
            </a:r>
            <a:r>
              <a:rPr lang="en-GB" dirty="0">
                <a:latin typeface="Arial" pitchFamily="34" charset="0"/>
                <a:cs typeface="Arial" pitchFamily="34" charset="0"/>
              </a:rPr>
              <a:t>F, </a:t>
            </a:r>
            <a:r>
              <a:rPr lang="en-GB" baseline="30000" dirty="0">
                <a:latin typeface="Arial" pitchFamily="34" charset="0"/>
                <a:cs typeface="Arial" pitchFamily="34" charset="0"/>
              </a:rPr>
              <a:t>31</a:t>
            </a:r>
            <a:r>
              <a:rPr lang="en-GB" dirty="0">
                <a:latin typeface="Arial" pitchFamily="34" charset="0"/>
                <a:cs typeface="Arial" pitchFamily="34" charset="0"/>
              </a:rPr>
              <a:t>P to</a:t>
            </a:r>
            <a:r>
              <a:rPr lang="en-GB" baseline="30000" dirty="0">
                <a:latin typeface="Arial" pitchFamily="34" charset="0"/>
                <a:cs typeface="Arial" pitchFamily="34" charset="0"/>
              </a:rPr>
              <a:t>15</a:t>
            </a:r>
            <a:r>
              <a:rPr lang="en-GB" dirty="0">
                <a:latin typeface="Arial" pitchFamily="34" charset="0"/>
                <a:cs typeface="Arial" pitchFamily="34" charset="0"/>
              </a:rPr>
              <a:t>N)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GB" dirty="0">
                <a:latin typeface="Arial" pitchFamily="34" charset="0"/>
                <a:cs typeface="Arial" pitchFamily="34" charset="0"/>
              </a:rPr>
              <a:t>30mm Micro-imaging probe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GB" dirty="0">
                <a:latin typeface="Arial" pitchFamily="34" charset="0"/>
                <a:cs typeface="Arial" pitchFamily="34" charset="0"/>
              </a:rPr>
              <a:t>Diffusion probe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GB" dirty="0">
                <a:latin typeface="Arial" pitchFamily="34" charset="0"/>
                <a:cs typeface="Arial" pitchFamily="34" charset="0"/>
              </a:rPr>
              <a:t>Variable temperature capable (-150 to 150C)</a:t>
            </a:r>
          </a:p>
        </p:txBody>
      </p:sp>
      <p:pic>
        <p:nvPicPr>
          <p:cNvPr id="11269" name="Picture 103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31639" y="1558110"/>
            <a:ext cx="2795323" cy="4192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5513995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026"/>
          <p:cNvSpPr>
            <a:spLocks noGrp="1" noChangeArrowheads="1"/>
          </p:cNvSpPr>
          <p:nvPr>
            <p:ph type="title"/>
          </p:nvPr>
        </p:nvSpPr>
        <p:spPr>
          <a:xfrm>
            <a:off x="569489" y="-27384"/>
            <a:ext cx="8229600" cy="1143000"/>
          </a:xfrm>
        </p:spPr>
        <p:txBody>
          <a:bodyPr>
            <a:normAutofit/>
          </a:bodyPr>
          <a:lstStyle/>
          <a:p>
            <a:r>
              <a:rPr lang="en-GB" sz="3600" dirty="0"/>
              <a:t>Inorganic Open-Access training:</a:t>
            </a:r>
          </a:p>
        </p:txBody>
      </p:sp>
      <p:sp>
        <p:nvSpPr>
          <p:cNvPr id="4" name="Rectangle 1027">
            <a:extLst>
              <a:ext uri="{FF2B5EF4-FFF2-40B4-BE49-F238E27FC236}">
                <a16:creationId xmlns:a16="http://schemas.microsoft.com/office/drawing/2014/main" id="{338A99F6-BB4E-40B0-BF69-7E2354B9F68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980728"/>
            <a:ext cx="8229600" cy="452596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GB" sz="2800" dirty="0"/>
              <a:t>Use of the Open-Access NMR Spectrometers &amp; Service</a:t>
            </a:r>
          </a:p>
          <a:p>
            <a:pPr lvl="1">
              <a:lnSpc>
                <a:spcPct val="90000"/>
              </a:lnSpc>
            </a:pPr>
            <a:r>
              <a:rPr lang="en-GB" sz="2400" b="1" i="1" dirty="0">
                <a:solidFill>
                  <a:srgbClr val="FF0000"/>
                </a:solidFill>
              </a:rPr>
              <a:t>Running this week- </a:t>
            </a:r>
            <a:r>
              <a:rPr lang="en-GB" sz="2400" b="1" i="1" u="sng" dirty="0">
                <a:solidFill>
                  <a:srgbClr val="FF0000"/>
                </a:solidFill>
              </a:rPr>
              <a:t>meet in CRL reception</a:t>
            </a:r>
            <a:endParaRPr lang="en-GB" sz="2400" i="1" u="sng" dirty="0">
              <a:solidFill>
                <a:srgbClr val="FF0000"/>
              </a:solidFill>
            </a:endParaRPr>
          </a:p>
          <a:p>
            <a:pPr lvl="1">
              <a:lnSpc>
                <a:spcPct val="90000"/>
              </a:lnSpc>
            </a:pPr>
            <a:r>
              <a:rPr lang="en-GB" sz="2400" i="1" dirty="0">
                <a:solidFill>
                  <a:srgbClr val="FF0000"/>
                </a:solidFill>
              </a:rPr>
              <a:t>Compulsory sessions- you must attend before using instruments or the NMR submission service.</a:t>
            </a:r>
          </a:p>
          <a:p>
            <a:pPr lvl="1">
              <a:lnSpc>
                <a:spcPct val="90000"/>
              </a:lnSpc>
            </a:pPr>
            <a:endParaRPr lang="en-GB" sz="2400" i="1" dirty="0">
              <a:solidFill>
                <a:srgbClr val="FF0000"/>
              </a:solidFill>
            </a:endParaRPr>
          </a:p>
          <a:p>
            <a:pPr>
              <a:lnSpc>
                <a:spcPct val="90000"/>
              </a:lnSpc>
            </a:pPr>
            <a:r>
              <a:rPr lang="en-GB" sz="2800" dirty="0" err="1"/>
              <a:t>Mnova</a:t>
            </a:r>
            <a:r>
              <a:rPr lang="en-GB" sz="2800" dirty="0"/>
              <a:t> NMR Software Introductory Lecture</a:t>
            </a:r>
          </a:p>
          <a:p>
            <a:pPr lvl="1">
              <a:lnSpc>
                <a:spcPct val="90000"/>
              </a:lnSpc>
            </a:pPr>
            <a:r>
              <a:rPr lang="en-GB" sz="2400" dirty="0"/>
              <a:t>Single on-line lecture introducing main software features</a:t>
            </a:r>
            <a:endParaRPr lang="en-GB" sz="2400" i="1" dirty="0"/>
          </a:p>
          <a:p>
            <a:pPr lvl="1">
              <a:lnSpc>
                <a:spcPct val="90000"/>
              </a:lnSpc>
            </a:pPr>
            <a:endParaRPr lang="en-GB" sz="2400" i="1" dirty="0"/>
          </a:p>
          <a:p>
            <a:pPr>
              <a:lnSpc>
                <a:spcPct val="90000"/>
              </a:lnSpc>
            </a:pPr>
            <a:r>
              <a:rPr lang="en-GB" sz="2800" dirty="0"/>
              <a:t>CDT students</a:t>
            </a:r>
            <a:endParaRPr lang="en-GB" sz="2800" i="1" dirty="0"/>
          </a:p>
          <a:p>
            <a:pPr lvl="1">
              <a:lnSpc>
                <a:spcPct val="90000"/>
              </a:lnSpc>
            </a:pPr>
            <a:r>
              <a:rPr lang="en-GB" sz="2100" i="1" dirty="0"/>
              <a:t>NMR training courses in Jan 2024: </a:t>
            </a:r>
            <a:r>
              <a:rPr lang="en-GB" sz="1900" i="1" dirty="0">
                <a:solidFill>
                  <a:srgbClr val="FF0000"/>
                </a:solidFill>
              </a:rPr>
              <a:t>DO NOT SIGN UP FOR TRAINING THIS WEEK</a:t>
            </a:r>
            <a:endParaRPr lang="en-GB" sz="21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6034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02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dirty="0"/>
              <a:t>Instrumentation Access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CDB2C1E-78DC-453C-A885-8F0963A129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1268760"/>
            <a:ext cx="4412522" cy="4752528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2C01799-60D5-4C65-9D54-9D1731186B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568" y="1196752"/>
            <a:ext cx="8229600" cy="5102034"/>
          </a:xfrm>
        </p:spPr>
        <p:txBody>
          <a:bodyPr>
            <a:normAutofit lnSpcReduction="10000"/>
          </a:bodyPr>
          <a:lstStyle/>
          <a:p>
            <a:pPr marL="109728" indent="0">
              <a:buNone/>
            </a:pPr>
            <a:r>
              <a:rPr lang="en-GB" sz="2000" b="1" dirty="0"/>
              <a:t>1: Register as an Organic Section NMR user</a:t>
            </a:r>
            <a:r>
              <a:rPr lang="en-GB" sz="2000" dirty="0"/>
              <a:t>:</a:t>
            </a:r>
          </a:p>
          <a:p>
            <a:pPr marL="109728" indent="0">
              <a:buNone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2"/>
              </a:rPr>
              <a:t>https://forms.office.com/e/sYyFxBKJ7e</a:t>
            </a:r>
            <a:r>
              <a:rPr lang="en-GB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2000" b="1" dirty="0"/>
              <a:t>or</a:t>
            </a:r>
          </a:p>
          <a:p>
            <a:pPr marL="109728" indent="0">
              <a:buNone/>
            </a:pPr>
            <a:r>
              <a:rPr lang="en-GB" sz="2000" b="1" dirty="0"/>
              <a:t>1: Register as an Inorganic Section NMR user</a:t>
            </a:r>
            <a:r>
              <a:rPr lang="en-GB" sz="2000" dirty="0"/>
              <a:t>:</a:t>
            </a:r>
          </a:p>
          <a:p>
            <a:pPr marL="109728" indent="0">
              <a:buNone/>
            </a:pPr>
            <a:r>
              <a:rPr lang="en-GB" sz="2000" u="sng" dirty="0">
                <a:hlinkClick r:id="rId3"/>
              </a:rPr>
              <a:t>https://forms.office.com/r/h30g6LxEsT</a:t>
            </a:r>
            <a:endParaRPr lang="en-GB" sz="2000" dirty="0"/>
          </a:p>
          <a:p>
            <a:pPr marL="109728" indent="0">
              <a:buNone/>
            </a:pPr>
            <a:r>
              <a:rPr lang="en-GB" sz="2000" b="1" dirty="0"/>
              <a:t>2: Sign up for a training session </a:t>
            </a:r>
            <a:endParaRPr lang="en-GB" sz="2000" dirty="0"/>
          </a:p>
          <a:p>
            <a:pPr marL="109728" indent="0">
              <a:buNone/>
            </a:pPr>
            <a:r>
              <a:rPr lang="en-GB" sz="2000" dirty="0"/>
              <a:t>Select </a:t>
            </a:r>
            <a:r>
              <a:rPr lang="en-GB" sz="2000" b="1" u="sng" dirty="0"/>
              <a:t>Organic Section NMR</a:t>
            </a:r>
            <a:r>
              <a:rPr lang="en-GB" sz="2000" b="1" dirty="0"/>
              <a:t>: or </a:t>
            </a:r>
            <a:r>
              <a:rPr lang="en-GB" sz="2000" b="1" u="sng" dirty="0"/>
              <a:t>Inorganic Section NMR</a:t>
            </a:r>
            <a:r>
              <a:rPr lang="en-GB" sz="2000" b="1" dirty="0"/>
              <a:t>:</a:t>
            </a:r>
            <a:endParaRPr lang="en-GB" sz="2000" dirty="0"/>
          </a:p>
          <a:p>
            <a:pPr marL="109728" indent="0">
              <a:buNone/>
            </a:pPr>
            <a:r>
              <a:rPr lang="en-GB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4"/>
              </a:rPr>
              <a:t>https://outlook.office365.com/owa/calendar/SRFInductions2023@UniOxfordNexus.onmicrosoft.com/bookings/</a:t>
            </a:r>
            <a:endParaRPr lang="en-GB" sz="1800" u="sng" dirty="0">
              <a:solidFill>
                <a:srgbClr val="0563C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09728" indent="0">
              <a:buNone/>
            </a:pPr>
            <a:endParaRPr lang="en-GB" sz="2000" u="sng" dirty="0"/>
          </a:p>
          <a:p>
            <a:pPr marL="109728" indent="0">
              <a:buNone/>
            </a:pPr>
            <a:r>
              <a:rPr lang="en-GB" sz="2400" b="1" u="sng" dirty="0">
                <a:solidFill>
                  <a:srgbClr val="FF0000"/>
                </a:solidFill>
              </a:rPr>
              <a:t>Meet for training in CRL reception</a:t>
            </a:r>
          </a:p>
          <a:p>
            <a:pPr marL="109728" indent="0">
              <a:buNone/>
            </a:pPr>
            <a:endParaRPr lang="en-GB" sz="2000" dirty="0"/>
          </a:p>
          <a:p>
            <a:pPr marL="109728" indent="0">
              <a:buNone/>
            </a:pPr>
            <a:r>
              <a:rPr lang="en-GB" sz="2000" dirty="0"/>
              <a:t>To arrange training external users should email: </a:t>
            </a:r>
            <a:r>
              <a:rPr lang="en-GB" sz="2000" dirty="0">
                <a:hlinkClick r:id="rId5"/>
              </a:rPr>
              <a:t>nmrstaff@maillist.chem.ox.ac.uk</a:t>
            </a:r>
            <a:endParaRPr lang="en-GB" sz="2000" dirty="0"/>
          </a:p>
          <a:p>
            <a:pPr marL="109728" indent="0">
              <a:buNone/>
            </a:pPr>
            <a:r>
              <a:rPr lang="en-GB" sz="2000" dirty="0"/>
              <a:t>All the above links can be found in these slides on-line at:</a:t>
            </a:r>
          </a:p>
          <a:p>
            <a:pPr marL="109728" indent="0">
              <a:buNone/>
            </a:pPr>
            <a:r>
              <a:rPr lang="en-GB" sz="2000" dirty="0">
                <a:solidFill>
                  <a:srgbClr val="FF0000"/>
                </a:solidFill>
                <a:hlinkClick r:id="rId6"/>
              </a:rPr>
              <a:t>http://nmrweb.chem.ox.ac.uk/</a:t>
            </a:r>
            <a:endParaRPr lang="en-GB" sz="2000" dirty="0">
              <a:solidFill>
                <a:srgbClr val="FF0000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FE5597C-F316-4FB8-9A23-ADB40D7AE6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NMR training for new researchers</a:t>
            </a:r>
          </a:p>
        </p:txBody>
      </p:sp>
    </p:spTree>
    <p:extLst>
      <p:ext uri="{BB962C8B-B14F-4D97-AF65-F5344CB8AC3E}">
        <p14:creationId xmlns:p14="http://schemas.microsoft.com/office/powerpoint/2010/main" val="72283070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E54ACCB-4B45-40C8-B8DB-C8FB09108C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 QR for training sign-up sheets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062FB3E-51E9-4096-A759-2F3B883809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09019" y="1481138"/>
            <a:ext cx="4525962" cy="4525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8644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 Former NMR Staff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EF80C42-01A5-4ADD-B3BF-65C1921F03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726316"/>
            <a:ext cx="2376264" cy="2376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69AFD81-AAFD-43FB-9F70-C93DD4A3B0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6096" y="1726316"/>
            <a:ext cx="2304256" cy="269598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2B48B16-C450-46A6-954B-317314505FE6}"/>
              </a:ext>
            </a:extLst>
          </p:cNvPr>
          <p:cNvSpPr/>
          <p:nvPr/>
        </p:nvSpPr>
        <p:spPr>
          <a:xfrm>
            <a:off x="5292080" y="4868069"/>
            <a:ext cx="22286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621792" lvl="1" indent="-228600" eaLnBrk="1" fontAlgn="auto" hangingPunct="1">
              <a:spcBef>
                <a:spcPts val="324"/>
              </a:spcBef>
              <a:spcAft>
                <a:spcPts val="0"/>
              </a:spcAft>
              <a:buClr>
                <a:srgbClr val="2DA2BF"/>
              </a:buClr>
              <a:buFont typeface="Verdana"/>
              <a:buChar char="◦"/>
            </a:pPr>
            <a:r>
              <a:rPr lang="en-GB" sz="1800" dirty="0">
                <a:solidFill>
                  <a:prstClr val="black"/>
                </a:solidFill>
                <a:latin typeface="Calibri" pitchFamily="34" charset="0"/>
              </a:rPr>
              <a:t>Maria Marshall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EF3EF0E-9406-4283-A6F1-1DC6D58496E6}"/>
              </a:ext>
            </a:extLst>
          </p:cNvPr>
          <p:cNvSpPr/>
          <p:nvPr/>
        </p:nvSpPr>
        <p:spPr>
          <a:xfrm>
            <a:off x="1331640" y="4868069"/>
            <a:ext cx="24193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621792" lvl="1" indent="-228600" eaLnBrk="1" fontAlgn="auto" hangingPunct="1">
              <a:spcBef>
                <a:spcPts val="324"/>
              </a:spcBef>
              <a:spcAft>
                <a:spcPts val="0"/>
              </a:spcAft>
              <a:buClr>
                <a:srgbClr val="2DA2BF"/>
              </a:buClr>
              <a:buFont typeface="Verdana"/>
              <a:buChar char="◦"/>
            </a:pPr>
            <a:r>
              <a:rPr lang="en-GB" sz="1800" dirty="0">
                <a:solidFill>
                  <a:prstClr val="black"/>
                </a:solidFill>
                <a:latin typeface="Calibri" pitchFamily="34" charset="0"/>
              </a:rPr>
              <a:t>Prof Tim Claridge</a:t>
            </a:r>
          </a:p>
        </p:txBody>
      </p:sp>
    </p:spTree>
    <p:extLst>
      <p:ext uri="{BB962C8B-B14F-4D97-AF65-F5344CB8AC3E}">
        <p14:creationId xmlns:p14="http://schemas.microsoft.com/office/powerpoint/2010/main" val="37145657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981200"/>
            <a:ext cx="6550025" cy="4114800"/>
          </a:xfrm>
        </p:spPr>
        <p:txBody>
          <a:bodyPr/>
          <a:lstStyle/>
          <a:p>
            <a:r>
              <a:rPr lang="en-GB"/>
              <a:t>Very Strong Magnetic Fields! </a:t>
            </a:r>
          </a:p>
          <a:p>
            <a:r>
              <a:rPr lang="en-GB"/>
              <a:t>Hazards to:</a:t>
            </a:r>
          </a:p>
          <a:p>
            <a:pPr lvl="1"/>
            <a:r>
              <a:rPr lang="en-GB"/>
              <a:t>heart pacemakers</a:t>
            </a:r>
          </a:p>
          <a:p>
            <a:pPr lvl="1"/>
            <a:r>
              <a:rPr lang="en-GB"/>
              <a:t>magnetic bank or ID cards</a:t>
            </a:r>
          </a:p>
          <a:p>
            <a:pPr lvl="1"/>
            <a:r>
              <a:rPr lang="en-GB"/>
              <a:t>watches (non-LCD)</a:t>
            </a:r>
          </a:p>
          <a:p>
            <a:r>
              <a:rPr lang="en-GB"/>
              <a:t>Stray fields in corridors!</a:t>
            </a:r>
          </a:p>
          <a:p>
            <a:pPr lvl="1"/>
            <a:r>
              <a:rPr lang="en-GB"/>
              <a:t>especially ground floor NMR </a:t>
            </a:r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2. Safety in the NMR laboratories</a:t>
            </a:r>
          </a:p>
        </p:txBody>
      </p:sp>
      <p:pic>
        <p:nvPicPr>
          <p:cNvPr id="16386" name="Picture 2" descr="http://0.tqn.com/d/chemistry/1/0/G/h/magneticfieldsymbo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8184" y="2060848"/>
            <a:ext cx="2166107" cy="18988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No laboratory coats in NMR labs.</a:t>
            </a:r>
          </a:p>
          <a:p>
            <a:endParaRPr lang="en-GB" dirty="0"/>
          </a:p>
          <a:p>
            <a:r>
              <a:rPr lang="en-GB" dirty="0"/>
              <a:t>No metal objects to be taken into NMR labs.</a:t>
            </a:r>
          </a:p>
          <a:p>
            <a:endParaRPr lang="en-GB" dirty="0"/>
          </a:p>
          <a:p>
            <a:r>
              <a:rPr lang="en-GB" dirty="0"/>
              <a:t>Sample breakages must be dealt with immediately</a:t>
            </a:r>
          </a:p>
          <a:p>
            <a:pPr lvl="1"/>
            <a:r>
              <a:rPr lang="en-GB" dirty="0"/>
              <a:t>Inform the NMR staff if in any doubt</a:t>
            </a:r>
          </a:p>
          <a:p>
            <a:pPr lvl="1"/>
            <a:endParaRPr lang="en-GB" dirty="0"/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Safety Rules</a:t>
            </a:r>
          </a:p>
        </p:txBody>
      </p:sp>
      <p:pic>
        <p:nvPicPr>
          <p:cNvPr id="4" name="Picture 2" descr="http://0.tqn.com/d/chemistry/1/0/G/h/magneticfieldsymbol.jpg">
            <a:extLst>
              <a:ext uri="{FF2B5EF4-FFF2-40B4-BE49-F238E27FC236}">
                <a16:creationId xmlns:a16="http://schemas.microsoft.com/office/drawing/2014/main" id="{1407149B-9E5D-4D58-B8ED-CCD9F349ED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26093" y="274638"/>
            <a:ext cx="1560707" cy="13681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20BCFFC-9F5A-4959-8442-EC5E46D744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561448"/>
            <a:ext cx="8229600" cy="2091688"/>
          </a:xfrm>
        </p:spPr>
        <p:txBody>
          <a:bodyPr/>
          <a:lstStyle/>
          <a:p>
            <a:r>
              <a:rPr lang="en-GB" dirty="0"/>
              <a:t>If you require any assistance or adjustments in relation to training and/or using this facility or if you have any concerns you would like to discuss beforehand, contact</a:t>
            </a:r>
          </a:p>
          <a:p>
            <a:pPr marL="109728" indent="0">
              <a:buNone/>
            </a:pPr>
            <a:r>
              <a:rPr lang="en-GB" dirty="0"/>
              <a:t>                      nick.rees@chem.ox.ac.uk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994DC52-8522-4D47-A85F-5AB0796433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Accessibility in the NMR laboratories</a:t>
            </a:r>
          </a:p>
        </p:txBody>
      </p:sp>
    </p:spTree>
    <p:extLst>
      <p:ext uri="{BB962C8B-B14F-4D97-AF65-F5344CB8AC3E}">
        <p14:creationId xmlns:p14="http://schemas.microsoft.com/office/powerpoint/2010/main" val="39131724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GB" sz="2800" dirty="0"/>
              <a:t>Tubes and </a:t>
            </a:r>
            <a:r>
              <a:rPr lang="en-GB" sz="2800" i="1" dirty="0" err="1"/>
              <a:t>deuterated</a:t>
            </a:r>
            <a:r>
              <a:rPr lang="en-GB" sz="2800" dirty="0"/>
              <a:t> solvents from stores</a:t>
            </a:r>
          </a:p>
          <a:p>
            <a:pPr>
              <a:lnSpc>
                <a:spcPct val="90000"/>
              </a:lnSpc>
            </a:pPr>
            <a:r>
              <a:rPr lang="en-GB" sz="2800" dirty="0"/>
              <a:t>Tubes must be “</a:t>
            </a:r>
            <a:r>
              <a:rPr lang="en-GB" sz="2800" dirty="0" err="1"/>
              <a:t>Wilmad</a:t>
            </a:r>
            <a:r>
              <a:rPr lang="en-GB" sz="2800" dirty="0"/>
              <a:t> 507” or “</a:t>
            </a:r>
            <a:r>
              <a:rPr lang="en-GB" sz="2800" dirty="0" err="1"/>
              <a:t>Norell</a:t>
            </a:r>
            <a:r>
              <a:rPr lang="en-GB" sz="2800" dirty="0"/>
              <a:t> S400” grade (or equivalent) at least </a:t>
            </a:r>
          </a:p>
          <a:p>
            <a:pPr>
              <a:lnSpc>
                <a:spcPct val="90000"/>
              </a:lnSpc>
            </a:pPr>
            <a:r>
              <a:rPr lang="en-GB" sz="2800" dirty="0"/>
              <a:t>Tubes must not be scratched or broken</a:t>
            </a:r>
          </a:p>
          <a:p>
            <a:pPr>
              <a:lnSpc>
                <a:spcPct val="90000"/>
              </a:lnSpc>
            </a:pPr>
            <a:r>
              <a:rPr lang="en-GB" sz="2800" dirty="0"/>
              <a:t>Label tubes very carefully (</a:t>
            </a:r>
            <a:r>
              <a:rPr lang="en-GB" sz="2800" dirty="0">
                <a:solidFill>
                  <a:srgbClr val="FF0000"/>
                </a:solidFill>
              </a:rPr>
              <a:t>Group &amp; User Initials minimum</a:t>
            </a:r>
            <a:r>
              <a:rPr lang="en-GB" sz="2800" dirty="0"/>
              <a:t>) </a:t>
            </a:r>
          </a:p>
          <a:p>
            <a:pPr>
              <a:lnSpc>
                <a:spcPct val="90000"/>
              </a:lnSpc>
            </a:pPr>
            <a:r>
              <a:rPr lang="en-GB" sz="2800" dirty="0"/>
              <a:t>Solutions must be correct depth (4 cm)</a:t>
            </a:r>
          </a:p>
          <a:p>
            <a:pPr>
              <a:lnSpc>
                <a:spcPct val="90000"/>
              </a:lnSpc>
            </a:pPr>
            <a:r>
              <a:rPr lang="en-GB" sz="2800" dirty="0"/>
              <a:t>Solutions must be free from particulates</a:t>
            </a:r>
          </a:p>
        </p:txBody>
      </p:sp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3. Sample Preparation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9" grpId="0" uiExpand="1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F77C3900924A949B12819B629150EF9" ma:contentTypeVersion="13" ma:contentTypeDescription="Create a new document." ma:contentTypeScope="" ma:versionID="0905976c96d21648ecc7b302d58626da">
  <xsd:schema xmlns:xsd="http://www.w3.org/2001/XMLSchema" xmlns:xs="http://www.w3.org/2001/XMLSchema" xmlns:p="http://schemas.microsoft.com/office/2006/metadata/properties" xmlns:ns3="5d3dec89-45fc-4708-b785-78a43c7efe42" xmlns:ns4="475977ac-5d89-42f3-b24f-3828864f99aa" targetNamespace="http://schemas.microsoft.com/office/2006/metadata/properties" ma:root="true" ma:fieldsID="b7974626b6ec6913d981d748341e62f9" ns3:_="" ns4:_="">
    <xsd:import namespace="5d3dec89-45fc-4708-b785-78a43c7efe42"/>
    <xsd:import namespace="475977ac-5d89-42f3-b24f-3828864f99aa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  <xsd:element ref="ns4:MediaServiceDateTaken" minOccurs="0"/>
                <xsd:element ref="ns4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d3dec89-45fc-4708-b785-78a43c7efe4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75977ac-5d89-42f3-b24f-3828864f99a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38EA242-6E01-4A54-8F1F-40DC26655513}">
  <ds:schemaRefs>
    <ds:schemaRef ds:uri="http://purl.org/dc/terms/"/>
    <ds:schemaRef ds:uri="http://schemas.microsoft.com/office/2006/documentManagement/types"/>
    <ds:schemaRef ds:uri="5d3dec89-45fc-4708-b785-78a43c7efe42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475977ac-5d89-42f3-b24f-3828864f99aa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F0CC1EE2-3AFE-498B-914F-10B5E099398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A1C5C86-9592-4886-B17F-87806A10832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d3dec89-45fc-4708-b785-78a43c7efe42"/>
    <ds:schemaRef ds:uri="475977ac-5d89-42f3-b24f-3828864f99a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12594</TotalTime>
  <Words>2356</Words>
  <Application>Microsoft Office PowerPoint</Application>
  <PresentationFormat>On-screen Show (4:3)</PresentationFormat>
  <Paragraphs>460</Paragraphs>
  <Slides>44</Slides>
  <Notes>38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5" baseType="lpstr">
      <vt:lpstr>Wingdings</vt:lpstr>
      <vt:lpstr>Times New Roman</vt:lpstr>
      <vt:lpstr>Lucida Sans Unicode</vt:lpstr>
      <vt:lpstr>Comic Sans MS</vt:lpstr>
      <vt:lpstr>Arial</vt:lpstr>
      <vt:lpstr>Calibri</vt:lpstr>
      <vt:lpstr>Wingdings 2</vt:lpstr>
      <vt:lpstr>Wingdings 3</vt:lpstr>
      <vt:lpstr>Verdana</vt:lpstr>
      <vt:lpstr>Concourse</vt:lpstr>
      <vt:lpstr>CorelPhotoPaint.Image.9</vt:lpstr>
      <vt:lpstr>Chemistry Research Laboratory </vt:lpstr>
      <vt:lpstr>Introductory Lecture</vt:lpstr>
      <vt:lpstr>1. NMR Staff</vt:lpstr>
      <vt:lpstr>1. NMR Staff</vt:lpstr>
      <vt:lpstr> Former NMR Staff</vt:lpstr>
      <vt:lpstr>2. Safety in the NMR laboratories</vt:lpstr>
      <vt:lpstr>Safety Rules</vt:lpstr>
      <vt:lpstr>Accessibility in the NMR laboratories</vt:lpstr>
      <vt:lpstr>3. Sample Preparation</vt:lpstr>
      <vt:lpstr>PowerPoint Presentation</vt:lpstr>
      <vt:lpstr>3. Sample Preparation</vt:lpstr>
      <vt:lpstr>PowerPoint Presentation</vt:lpstr>
      <vt:lpstr>Sample masses required</vt:lpstr>
      <vt:lpstr>PowerPoint Presentation</vt:lpstr>
      <vt:lpstr>4. Data Processing &amp; Storage</vt:lpstr>
      <vt:lpstr>Data Processing Software</vt:lpstr>
      <vt:lpstr>Software installation</vt:lpstr>
      <vt:lpstr>5. How to use the facilities</vt:lpstr>
      <vt:lpstr>NMR in CRL [Instrument nicknames shown]</vt:lpstr>
      <vt:lpstr>Organic Chemistry and Chemical Biology Instrumentation</vt:lpstr>
      <vt:lpstr>Open access 200/400 MHz facilities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High-field facilities</vt:lpstr>
      <vt:lpstr>NMR Submission Service</vt:lpstr>
      <vt:lpstr>NMR on-line Submission</vt:lpstr>
      <vt:lpstr>Sample Submission Form: Word document</vt:lpstr>
      <vt:lpstr>On-line resources</vt:lpstr>
      <vt:lpstr>Future training courses</vt:lpstr>
      <vt:lpstr>Inorganic Chemistry Instrumentation</vt:lpstr>
      <vt:lpstr>Automated AVIIIHD400 [2nd Floor]</vt:lpstr>
      <vt:lpstr>Automated AVIII400 [2nd Floor]</vt:lpstr>
      <vt:lpstr>Hands on AVIII500 [basement]</vt:lpstr>
      <vt:lpstr>Solid state NMR</vt:lpstr>
      <vt:lpstr>Sample Submission Form: Word document</vt:lpstr>
      <vt:lpstr>Solid State AVIIIHD400WB [basement]</vt:lpstr>
      <vt:lpstr>Solid State AVIIIHD400WB [basement]</vt:lpstr>
      <vt:lpstr>Inorganic Open-Access training:</vt:lpstr>
      <vt:lpstr>Instrumentation Access</vt:lpstr>
      <vt:lpstr>NMR training for new researchers</vt:lpstr>
      <vt:lpstr> QR for training sign-up sheets</vt:lpstr>
    </vt:vector>
  </TitlesOfParts>
  <Company>University of Oxford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NMR in CRL</dc:title>
  <dc:creator>Claridge</dc:creator>
  <cp:lastModifiedBy>Nick Rees</cp:lastModifiedBy>
  <cp:revision>589</cp:revision>
  <dcterms:created xsi:type="dcterms:W3CDTF">1999-09-20T10:20:56Z</dcterms:created>
  <dcterms:modified xsi:type="dcterms:W3CDTF">2023-10-02T10:19:52Z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0x0101007F77C3900924A949B12819B629150EF9</vt:lpwstr>
  </property>
</Properties>
</file>